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8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370" r:id="rId2"/>
    <p:sldId id="2378" r:id="rId3"/>
    <p:sldId id="2408" r:id="rId4"/>
    <p:sldId id="2374" r:id="rId5"/>
    <p:sldId id="2364" r:id="rId6"/>
    <p:sldId id="2371" r:id="rId7"/>
    <p:sldId id="2372" r:id="rId8"/>
    <p:sldId id="2373" r:id="rId9"/>
    <p:sldId id="2376" r:id="rId10"/>
    <p:sldId id="2377" r:id="rId11"/>
    <p:sldId id="2362" r:id="rId12"/>
    <p:sldId id="2363" r:id="rId13"/>
    <p:sldId id="2381" r:id="rId14"/>
    <p:sldId id="2379" r:id="rId15"/>
    <p:sldId id="2380" r:id="rId16"/>
    <p:sldId id="2382" r:id="rId17"/>
    <p:sldId id="2394" r:id="rId18"/>
    <p:sldId id="2395" r:id="rId19"/>
    <p:sldId id="2383" r:id="rId20"/>
    <p:sldId id="2384" r:id="rId21"/>
    <p:sldId id="2385" r:id="rId22"/>
    <p:sldId id="2386" r:id="rId23"/>
    <p:sldId id="2387" r:id="rId24"/>
    <p:sldId id="2396" r:id="rId25"/>
    <p:sldId id="2397" r:id="rId26"/>
    <p:sldId id="2388" r:id="rId27"/>
    <p:sldId id="2400" r:id="rId28"/>
    <p:sldId id="2401" r:id="rId29"/>
    <p:sldId id="2389" r:id="rId30"/>
    <p:sldId id="2390" r:id="rId31"/>
    <p:sldId id="2391" r:id="rId32"/>
    <p:sldId id="2392" r:id="rId33"/>
    <p:sldId id="2398" r:id="rId34"/>
    <p:sldId id="2399" r:id="rId35"/>
    <p:sldId id="2409" r:id="rId36"/>
    <p:sldId id="2410" r:id="rId37"/>
    <p:sldId id="2403" r:id="rId38"/>
    <p:sldId id="2405" r:id="rId39"/>
    <p:sldId id="2406" r:id="rId40"/>
    <p:sldId id="2407" r:id="rId41"/>
    <p:sldId id="2393" r:id="rId4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820"/>
    <a:srgbClr val="F52552"/>
    <a:srgbClr val="FFC737"/>
    <a:srgbClr val="5D77EB"/>
    <a:srgbClr val="000000"/>
    <a:srgbClr val="001334"/>
    <a:srgbClr val="000C28"/>
    <a:srgbClr val="1AE8DA"/>
    <a:srgbClr val="CF9600"/>
    <a:srgbClr val="EC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2" autoAdjust="0"/>
    <p:restoredTop sz="95883" autoAdjust="0"/>
  </p:normalViewPr>
  <p:slideViewPr>
    <p:cSldViewPr snapToGrid="0" snapToObjects="1">
      <p:cViewPr>
        <p:scale>
          <a:sx n="51" d="100"/>
          <a:sy n="51" d="100"/>
        </p:scale>
        <p:origin x="144" y="4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D6EEC3-26D6-4B02-B89D-C57027BEFA1F}"/>
    <pc:docChg chg="modSld">
      <pc:chgData name="" userId="" providerId="" clId="Web-{D6D6EEC3-26D6-4B02-B89D-C57027BEFA1F}" dt="2018-05-12T09:30:49.699" v="25" actId="20577"/>
      <pc:docMkLst>
        <pc:docMk/>
      </pc:docMkLst>
      <pc:sldChg chg="modSp">
        <pc:chgData name="" userId="" providerId="" clId="Web-{D6D6EEC3-26D6-4B02-B89D-C57027BEFA1F}" dt="2018-05-12T09:30:49.684" v="24" actId="20577"/>
        <pc:sldMkLst>
          <pc:docMk/>
          <pc:sldMk cId="1108392953" sldId="2389"/>
        </pc:sldMkLst>
        <pc:spChg chg="mod">
          <ac:chgData name="" userId="" providerId="" clId="Web-{D6D6EEC3-26D6-4B02-B89D-C57027BEFA1F}" dt="2018-05-12T09:30:49.684" v="24" actId="20577"/>
          <ac:spMkLst>
            <pc:docMk/>
            <pc:sldMk cId="1108392953" sldId="2389"/>
            <ac:spMk id="33" creationId="{00000000-0000-0000-0000-000000000000}"/>
          </ac:spMkLst>
        </pc:spChg>
      </pc:sldChg>
    </pc:docChg>
  </pc:docChgLst>
  <pc:docChgLst>
    <pc:chgData clId="Web-{C5B6A867-3B5E-4BF3-B3D0-DB810E50CB55}"/>
    <pc:docChg chg="modSld">
      <pc:chgData name="" userId="" providerId="" clId="Web-{C5B6A867-3B5E-4BF3-B3D0-DB810E50CB55}" dt="2018-05-12T12:17:24.051" v="0" actId="1076"/>
      <pc:docMkLst>
        <pc:docMk/>
      </pc:docMkLst>
      <pc:sldChg chg="modSp">
        <pc:chgData name="" userId="" providerId="" clId="Web-{C5B6A867-3B5E-4BF3-B3D0-DB810E50CB55}" dt="2018-05-12T12:17:24.051" v="0" actId="1076"/>
        <pc:sldMkLst>
          <pc:docMk/>
          <pc:sldMk cId="95726012" sldId="2363"/>
        </pc:sldMkLst>
        <pc:spChg chg="mod">
          <ac:chgData name="" userId="" providerId="" clId="Web-{C5B6A867-3B5E-4BF3-B3D0-DB810E50CB55}" dt="2018-05-12T12:17:24.051" v="0" actId="1076"/>
          <ac:spMkLst>
            <pc:docMk/>
            <pc:sldMk cId="95726012" sldId="2363"/>
            <ac:spMk id="34" creationId="{00000000-0000-0000-0000-000000000000}"/>
          </ac:spMkLst>
        </pc:spChg>
      </pc:sldChg>
    </pc:docChg>
  </pc:docChgLst>
  <pc:docChgLst>
    <pc:chgData clId="Web-{5FF88F9B-671A-4BCD-8DFF-04F5E95CD42F}"/>
    <pc:docChg chg="modSld">
      <pc:chgData name="" userId="" providerId="" clId="Web-{5FF88F9B-671A-4BCD-8DFF-04F5E95CD42F}" dt="2018-05-12T13:25:17.087" v="71"/>
      <pc:docMkLst>
        <pc:docMk/>
      </pc:docMkLst>
      <pc:sldChg chg="modSp">
        <pc:chgData name="" userId="" providerId="" clId="Web-{5FF88F9B-671A-4BCD-8DFF-04F5E95CD42F}" dt="2018-05-12T13:24:08.804" v="0" actId="1076"/>
        <pc:sldMkLst>
          <pc:docMk/>
          <pc:sldMk cId="1400477935" sldId="2377"/>
        </pc:sldMkLst>
        <pc:graphicFrameChg chg="mod">
          <ac:chgData name="" userId="" providerId="" clId="Web-{5FF88F9B-671A-4BCD-8DFF-04F5E95CD42F}" dt="2018-05-12T13:24:08.804" v="0" actId="1076"/>
          <ac:graphicFrameMkLst>
            <pc:docMk/>
            <pc:sldMk cId="1400477935" sldId="2377"/>
            <ac:graphicFrameMk id="3" creationId="{00000000-0000-0000-0000-000000000000}"/>
          </ac:graphicFrameMkLst>
        </pc:graphicFrameChg>
      </pc:sldChg>
      <pc:sldChg chg="modSp">
        <pc:chgData name="" userId="" providerId="" clId="Web-{5FF88F9B-671A-4BCD-8DFF-04F5E95CD42F}" dt="2018-05-12T13:24:39.945" v="61"/>
        <pc:sldMkLst>
          <pc:docMk/>
          <pc:sldMk cId="2104677683" sldId="2380"/>
        </pc:sldMkLst>
        <pc:graphicFrameChg chg="mod">
          <ac:chgData name="" userId="" providerId="" clId="Web-{5FF88F9B-671A-4BCD-8DFF-04F5E95CD42F}" dt="2018-05-12T13:24:30.804" v="31" actId="1076"/>
          <ac:graphicFrameMkLst>
            <pc:docMk/>
            <pc:sldMk cId="2104677683" sldId="2380"/>
            <ac:graphicFrameMk id="5" creationId="{00000000-0000-0000-0000-000000000000}"/>
          </ac:graphicFrameMkLst>
        </pc:graphicFrameChg>
        <pc:graphicFrameChg chg="mod modGraphic">
          <ac:chgData name="" userId="" providerId="" clId="Web-{5FF88F9B-671A-4BCD-8DFF-04F5E95CD42F}" dt="2018-05-12T13:24:39.945" v="61"/>
          <ac:graphicFrameMkLst>
            <pc:docMk/>
            <pc:sldMk cId="2104677683" sldId="2380"/>
            <ac:graphicFrameMk id="9" creationId="{00000000-0000-0000-0000-000000000000}"/>
          </ac:graphicFrameMkLst>
        </pc:graphicFrameChg>
      </pc:sldChg>
      <pc:sldChg chg="modSp">
        <pc:chgData name="" userId="" providerId="" clId="Web-{5FF88F9B-671A-4BCD-8DFF-04F5E95CD42F}" dt="2018-05-12T13:25:17.087" v="71"/>
        <pc:sldMkLst>
          <pc:docMk/>
          <pc:sldMk cId="1893079188" sldId="2385"/>
        </pc:sldMkLst>
        <pc:graphicFrameChg chg="mod modGraphic">
          <ac:chgData name="" userId="" providerId="" clId="Web-{5FF88F9B-671A-4BCD-8DFF-04F5E95CD42F}" dt="2018-05-12T13:25:17.087" v="71"/>
          <ac:graphicFrameMkLst>
            <pc:docMk/>
            <pc:sldMk cId="1893079188" sldId="2385"/>
            <ac:graphicFrameMk id="2" creationId="{00000000-0000-0000-0000-000000000000}"/>
          </ac:graphicFrameMkLst>
        </pc:graphicFrameChg>
      </pc:sldChg>
    </pc:docChg>
  </pc:docChgLst>
  <pc:docChgLst>
    <pc:chgData clId="Web-{318DE97C-0BEA-4A65-8150-ECA5DB02440A}"/>
    <pc:docChg chg="modSld">
      <pc:chgData name="" userId="" providerId="" clId="Web-{318DE97C-0BEA-4A65-8150-ECA5DB02440A}" dt="2018-05-14T20:27:13.969" v="4" actId="1076"/>
      <pc:docMkLst>
        <pc:docMk/>
      </pc:docMkLst>
      <pc:sldChg chg="modSp">
        <pc:chgData name="" userId="" providerId="" clId="Web-{318DE97C-0BEA-4A65-8150-ECA5DB02440A}" dt="2018-05-14T20:27:13.969" v="4" actId="1076"/>
        <pc:sldMkLst>
          <pc:docMk/>
          <pc:sldMk cId="1215029997" sldId="2408"/>
        </pc:sldMkLst>
        <pc:spChg chg="mod">
          <ac:chgData name="" userId="" providerId="" clId="Web-{318DE97C-0BEA-4A65-8150-ECA5DB02440A}" dt="2018-05-14T20:27:13.969" v="4" actId="1076"/>
          <ac:spMkLst>
            <pc:docMk/>
            <pc:sldMk cId="1215029997" sldId="2408"/>
            <ac:spMk id="3" creationId="{00000000-0000-0000-0000-000000000000}"/>
          </ac:spMkLst>
        </pc:spChg>
      </pc:sldChg>
    </pc:docChg>
  </pc:docChgLst>
  <pc:docChgLst>
    <pc:chgData clId="Web-{35FDD2C0-F1FD-4CEB-9E6B-382153B325EC}"/>
    <pc:docChg chg="modSld">
      <pc:chgData name="" userId="" providerId="" clId="Web-{35FDD2C0-F1FD-4CEB-9E6B-382153B325EC}" dt="2018-05-12T10:51:47.824" v="19"/>
      <pc:docMkLst>
        <pc:docMk/>
      </pc:docMkLst>
      <pc:sldChg chg="modSp">
        <pc:chgData name="" userId="" providerId="" clId="Web-{35FDD2C0-F1FD-4CEB-9E6B-382153B325EC}" dt="2018-05-12T10:51:47.824" v="19"/>
        <pc:sldMkLst>
          <pc:docMk/>
          <pc:sldMk cId="804533255" sldId="2384"/>
        </pc:sldMkLst>
        <pc:graphicFrameChg chg="mod modGraphic">
          <ac:chgData name="" userId="" providerId="" clId="Web-{35FDD2C0-F1FD-4CEB-9E6B-382153B325EC}" dt="2018-05-12T10:51:47.824" v="19"/>
          <ac:graphicFrameMkLst>
            <pc:docMk/>
            <pc:sldMk cId="804533255" sldId="2384"/>
            <ac:graphicFrameMk id="5" creationId="{00000000-0000-0000-0000-000000000000}"/>
          </ac:graphicFrameMkLst>
        </pc:graphicFrameChg>
      </pc:sldChg>
    </pc:docChg>
  </pc:docChgLst>
  <pc:docChgLst>
    <pc:chgData clId="Web-{1B922D85-B604-454C-9213-8A9AE373DCBF}"/>
    <pc:docChg chg="modSld">
      <pc:chgData name="" userId="" providerId="" clId="Web-{1B922D85-B604-454C-9213-8A9AE373DCBF}" dt="2018-05-12T10:00:33.694" v="1" actId="14100"/>
      <pc:docMkLst>
        <pc:docMk/>
      </pc:docMkLst>
      <pc:sldChg chg="modSp">
        <pc:chgData name="" userId="" providerId="" clId="Web-{1B922D85-B604-454C-9213-8A9AE373DCBF}" dt="2018-05-12T10:00:33.694" v="1" actId="14100"/>
        <pc:sldMkLst>
          <pc:docMk/>
          <pc:sldMk cId="1184078235" sldId="2382"/>
        </pc:sldMkLst>
        <pc:graphicFrameChg chg="mod">
          <ac:chgData name="" userId="" providerId="" clId="Web-{1B922D85-B604-454C-9213-8A9AE373DCBF}" dt="2018-05-12T10:00:33.694" v="1" actId="14100"/>
          <ac:graphicFrameMkLst>
            <pc:docMk/>
            <pc:sldMk cId="1184078235" sldId="2382"/>
            <ac:graphicFrameMk id="11" creationId="{00000000-0000-0000-0000-00000000000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Dario\Dropbox\Portfolio%20Theory\Data%20EuroStoxx%2050_ALL%20DATA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Dario\Dropbox\Portfolio%20Theory\Data%20EuroStoxx%2050_ALL%20DATA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Dario\Dropbox\Portfolio%20Theory\Data%20EuroStoxx%2050_ALL%20DATA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Users\Dario\Dropbox\Portfolio%20Theory\Data%20EuroStoxx%2050_ALL%20DATA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Sectors: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971-40FF-830E-70E4E1DA66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971-40FF-830E-70E4E1DA66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971-40FF-830E-70E4E1DA66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971-40FF-830E-70E4E1DA66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971-40FF-830E-70E4E1DA66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971-40FF-830E-70E4E1DA66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971-40FF-830E-70E4E1DA66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2971-40FF-830E-70E4E1DA66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2971-40FF-830E-70E4E1DA66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2971-40FF-830E-70E4E1DA66A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2971-40FF-830E-70E4E1DA66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0.14786870368018501</c:v>
                </c:pt>
                <c:pt idx="1">
                  <c:v>0.15463708804926099</c:v>
                </c:pt>
                <c:pt idx="2">
                  <c:v>6.0574873335000598E-2</c:v>
                </c:pt>
                <c:pt idx="3">
                  <c:v>0.187213513921443</c:v>
                </c:pt>
                <c:pt idx="4">
                  <c:v>9.4000794879969804E-2</c:v>
                </c:pt>
                <c:pt idx="5">
                  <c:v>0.123437015413263</c:v>
                </c:pt>
                <c:pt idx="6">
                  <c:v>6.2874959428020294E-2</c:v>
                </c:pt>
                <c:pt idx="7">
                  <c:v>5.0335508485083197E-2</c:v>
                </c:pt>
                <c:pt idx="8">
                  <c:v>8.3869973565102209E-3</c:v>
                </c:pt>
                <c:pt idx="9">
                  <c:v>6.0087929099841397E-2</c:v>
                </c:pt>
                <c:pt idx="10">
                  <c:v>5.0582616351421597E-2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2971-40FF-830E-70E4E1DA66A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Real Estate: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B8F-4A86-9345-8FEE1D9943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B8F-4A86-9345-8FEE1D9943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B8F-4A86-9345-8FEE1D9943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B8F-4A86-9345-8FEE1D994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UL NA Equity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00%">
                  <c:v>8.3869973565102209E-3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F-4A86-9345-8FEE1D9943F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Telecommunication Services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D8-4243-8AA1-090A86B504F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5D8-4243-8AA1-090A86B504F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5D8-4243-8AA1-090A86B504F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5D8-4243-8AA1-090A86B504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DTE GY Equity</c:v>
                </c:pt>
                <c:pt idx="1">
                  <c:v>ORA FP Equity</c:v>
                </c:pt>
                <c:pt idx="2">
                  <c:v>TEF SQ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2.6919138867231299E-2</c:v>
                </c:pt>
                <c:pt idx="1">
                  <c:v>1.44518750275221E-2</c:v>
                </c:pt>
                <c:pt idx="2">
                  <c:v>1.8716915205087999E-2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D8-4243-8AA1-090A86B504F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Utilities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41-44E8-B7E4-8E3A77B3C7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41-44E8-B7E4-8E3A77B3C7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41-44E8-B7E4-8E3A77B3C7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341-44E8-B7E4-8E3A77B3C7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ENEL IM Equity</c:v>
                </c:pt>
                <c:pt idx="1">
                  <c:v>ENGI FP Equity</c:v>
                </c:pt>
                <c:pt idx="2">
                  <c:v>EOAN GY Equity</c:v>
                </c:pt>
                <c:pt idx="3">
                  <c:v>IBE SQ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1.5820506806211599E-2</c:v>
                </c:pt>
                <c:pt idx="1">
                  <c:v>1.33673701989818E-2</c:v>
                </c:pt>
                <c:pt idx="2">
                  <c:v>6.6384203475251804E-3</c:v>
                </c:pt>
                <c:pt idx="3">
                  <c:v>1.47563189987031E-2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41-44E8-B7E4-8E3A77B3C7B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629069749769402E-2"/>
          <c:y val="0.110558842941781"/>
          <c:w val="0.97968220932530004"/>
          <c:h val="0.88944115705821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Expected R: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4.6887209249308101E-2"/>
                  <c:y val="-2.34436053459173E-3"/>
                </c:manualLayout>
              </c:layout>
              <c:tx>
                <c:rich>
                  <a:bodyPr/>
                  <a:lstStyle/>
                  <a:p>
                    <a:fld id="{97BC1E90-62F8-0644-BFC5-E49C4BB838DE}" type="VALUE">
                      <a:rPr lang="mr-IN">
                        <a:solidFill>
                          <a:schemeClr val="tx1">
                            <a:lumMod val="50000"/>
                          </a:schemeClr>
                        </a:solidFill>
                      </a:rPr>
                      <a:pPr/>
                      <a:t>[VALOR]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8B8-4302-A121-E22928A476B0}"/>
                </c:ext>
              </c:extLst>
            </c:dLbl>
            <c:dLbl>
              <c:idx val="4"/>
              <c:layout>
                <c:manualLayout>
                  <c:x val="7.1893720848939094E-2"/>
                  <c:y val="0"/>
                </c:manualLayout>
              </c:layout>
              <c:tx>
                <c:rich>
                  <a:bodyPr/>
                  <a:lstStyle/>
                  <a:p>
                    <a:fld id="{1ADA8253-83F1-EF4C-9ED3-F1793059AD28}" type="VALUE">
                      <a:rPr lang="mr-IN">
                        <a:solidFill>
                          <a:schemeClr val="tx1">
                            <a:lumMod val="50000"/>
                          </a:schemeClr>
                        </a:solidFill>
                      </a:rPr>
                      <a:pPr/>
                      <a:t>[VALOR]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8B8-4302-A121-E22928A476B0}"/>
                </c:ext>
              </c:extLst>
            </c:dLbl>
            <c:dLbl>
              <c:idx val="8"/>
              <c:layout>
                <c:manualLayout>
                  <c:x val="4.6887209249308101E-2"/>
                  <c:y val="-2.3443605345917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B8-4302-A121-E22928A476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Sheet1!$B$2:$B$12</c:f>
              <c:numCache>
                <c:formatCode>0.000%</c:formatCode>
                <c:ptCount val="11"/>
                <c:pt idx="0">
                  <c:v>4.2203210083317996E-3</c:v>
                </c:pt>
                <c:pt idx="1">
                  <c:v>-6.4880634010264498E-5</c:v>
                </c:pt>
                <c:pt idx="2">
                  <c:v>1.1385313074439201E-3</c:v>
                </c:pt>
                <c:pt idx="3">
                  <c:v>3.4601591450250401E-3</c:v>
                </c:pt>
                <c:pt idx="4">
                  <c:v>-3.7627721346350198E-4</c:v>
                </c:pt>
                <c:pt idx="5">
                  <c:v>5.5217448982669403E-3</c:v>
                </c:pt>
                <c:pt idx="6">
                  <c:v>3.73389021242911E-3</c:v>
                </c:pt>
                <c:pt idx="7">
                  <c:v>1.06511382041848E-3</c:v>
                </c:pt>
                <c:pt idx="8">
                  <c:v>-7.0334318575324196E-6</c:v>
                </c:pt>
                <c:pt idx="9">
                  <c:v>1.45103286229264E-3</c:v>
                </c:pt>
                <c:pt idx="10">
                  <c:v>2.0439106799258499E-3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B8-4302-A121-E22928A476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4-18B8-4302-A121-E22928A476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5-18B8-4302-A121-E22928A476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1161306432"/>
        <c:axId val="-1161765968"/>
      </c:barChart>
      <c:catAx>
        <c:axId val="-116130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161765968"/>
        <c:crosses val="autoZero"/>
        <c:auto val="1"/>
        <c:lblAlgn val="ctr"/>
        <c:lblOffset val="100"/>
        <c:noMultiLvlLbl val="0"/>
      </c:catAx>
      <c:valAx>
        <c:axId val="-1161765968"/>
        <c:scaling>
          <c:orientation val="minMax"/>
        </c:scaling>
        <c:delete val="1"/>
        <c:axPos val="b"/>
        <c:numFmt formatCode="0.000%" sourceLinked="1"/>
        <c:majorTickMark val="none"/>
        <c:minorTickMark val="none"/>
        <c:tickLblPos val="nextTo"/>
        <c:crossAx val="-116130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SD: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"/>
              <c:layout>
                <c:manualLayout>
                  <c:x val="5.2357383661727402E-2"/>
                  <c:y val="2.344360534591690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A4F-4FEB-B566-412AB838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Sheet1!$B$2:$B$12</c:f>
              <c:numCache>
                <c:formatCode>0.000%</c:formatCode>
                <c:ptCount val="11"/>
                <c:pt idx="0">
                  <c:v>2.92234354943928E-2</c:v>
                </c:pt>
                <c:pt idx="1">
                  <c:v>2.72999030350741E-2</c:v>
                </c:pt>
                <c:pt idx="2">
                  <c:v>1.21071755635357E-2</c:v>
                </c:pt>
                <c:pt idx="3">
                  <c:v>4.4973239028258997E-2</c:v>
                </c:pt>
                <c:pt idx="4">
                  <c:v>1.86628722039326E-2</c:v>
                </c:pt>
                <c:pt idx="5">
                  <c:v>2.3777576772342501E-2</c:v>
                </c:pt>
                <c:pt idx="6">
                  <c:v>1.23641614890259E-2</c:v>
                </c:pt>
                <c:pt idx="7">
                  <c:v>9.5538920806673509E-3</c:v>
                </c:pt>
                <c:pt idx="8">
                  <c:v>1.68180979856645E-3</c:v>
                </c:pt>
                <c:pt idx="9">
                  <c:v>1.2375781039134399E-2</c:v>
                </c:pt>
                <c:pt idx="10">
                  <c:v>9.8564009408060992E-3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4F-4FEB-B566-412AB838F4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2-CA4F-4FEB-B566-412AB838F4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3-CA4F-4FEB-B566-412AB838F4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1097341344"/>
        <c:axId val="-759792304"/>
      </c:barChart>
      <c:catAx>
        <c:axId val="-109734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59792304"/>
        <c:crosses val="autoZero"/>
        <c:auto val="1"/>
        <c:lblAlgn val="ctr"/>
        <c:lblOffset val="100"/>
        <c:noMultiLvlLbl val="0"/>
      </c:catAx>
      <c:valAx>
        <c:axId val="-759792304"/>
        <c:scaling>
          <c:orientation val="minMax"/>
        </c:scaling>
        <c:delete val="1"/>
        <c:axPos val="b"/>
        <c:numFmt formatCode="0.000%" sourceLinked="1"/>
        <c:majorTickMark val="none"/>
        <c:minorTickMark val="none"/>
        <c:tickLblPos val="nextTo"/>
        <c:crossAx val="-109734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076-443F-AA6A-FF59079C5C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076-443F-AA6A-FF59079C5C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076-443F-AA6A-FF59079C5C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076-443F-AA6A-FF59079C5C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076-443F-AA6A-FF59079C5C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076-443F-AA6A-FF59079C5C2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D076-443F-AA6A-FF59079C5C2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D076-443F-AA6A-FF59079C5C2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D076-443F-AA6A-FF59079C5C2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D076-443F-AA6A-FF59079C5C2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D076-443F-AA6A-FF59079C5C24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D076-443F-AA6A-FF59079C5C24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D076-443F-AA6A-FF59079C5C24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D076-443F-AA6A-FF59079C5C24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D076-443F-AA6A-FF59079C5C24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F-D076-443F-AA6A-FF59079C5C24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1-D076-443F-AA6A-FF59079C5C24}"/>
              </c:ext>
            </c:extLst>
          </c:dPt>
          <c:dLbls>
            <c:dLbl>
              <c:idx val="1"/>
              <c:layout>
                <c:manualLayout>
                  <c:x val="-1.23714888594364E-2"/>
                  <c:y val="3.460461525784479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76-443F-AA6A-FF59079C5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Sheet1!$A$2:$A$18</c:f>
              <c:strCache>
                <c:ptCount val="7"/>
                <c:pt idx="0">
                  <c:v>Basic Materials</c:v>
                </c:pt>
                <c:pt idx="1">
                  <c:v>Communications</c:v>
                </c:pt>
                <c:pt idx="2">
                  <c:v>Consumer, Cyclical</c:v>
                </c:pt>
                <c:pt idx="3">
                  <c:v>Consumer, Non-cyclical</c:v>
                </c:pt>
                <c:pt idx="4">
                  <c:v>Financial</c:v>
                </c:pt>
                <c:pt idx="5">
                  <c:v>Industrial</c:v>
                </c:pt>
                <c:pt idx="6">
                  <c:v>Utilities</c:v>
                </c:pt>
              </c:strCache>
            </c:strRef>
          </c:cat>
          <c:val>
            <c:numRef>
              <c:f>Sheet1!$B$2:$B$18</c:f>
              <c:numCache>
                <c:formatCode>0%</c:formatCode>
                <c:ptCount val="17"/>
                <c:pt idx="0">
                  <c:v>0.04</c:v>
                </c:pt>
                <c:pt idx="1">
                  <c:v>0.04</c:v>
                </c:pt>
                <c:pt idx="2">
                  <c:v>0.2</c:v>
                </c:pt>
                <c:pt idx="3">
                  <c:v>0.43</c:v>
                </c:pt>
                <c:pt idx="4">
                  <c:v>0.08</c:v>
                </c:pt>
                <c:pt idx="5">
                  <c:v>0.12</c:v>
                </c:pt>
                <c:pt idx="6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D076-443F-AA6A-FF59079C5C2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Portfolio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E( R ):</c:v>
                </c:pt>
                <c:pt idx="1">
                  <c:v>SD:</c:v>
                </c:pt>
                <c:pt idx="2">
                  <c:v>Sharpe Ratio: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1.489E-2</c:v>
                </c:pt>
                <c:pt idx="1">
                  <c:v>0.127</c:v>
                </c:pt>
                <c:pt idx="2">
                  <c:v>0.1171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F-4D4E-B921-D43EB855F8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E( R ):</c:v>
                </c:pt>
                <c:pt idx="1">
                  <c:v>SD:</c:v>
                </c:pt>
                <c:pt idx="2">
                  <c:v>Sharpe Ratio: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-3.4200000000000001E-2</c:v>
                </c:pt>
                <c:pt idx="1">
                  <c:v>0.13469999999999999</c:v>
                </c:pt>
                <c:pt idx="2">
                  <c:v>-0.251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F-4D4E-B921-D43EB855F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97792336"/>
        <c:axId val="-1097824512"/>
      </c:barChart>
      <c:catAx>
        <c:axId val="-109779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7824512"/>
        <c:crosses val="autoZero"/>
        <c:auto val="1"/>
        <c:lblAlgn val="ctr"/>
        <c:lblOffset val="100"/>
        <c:noMultiLvlLbl val="0"/>
      </c:catAx>
      <c:valAx>
        <c:axId val="-109782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7792336"/>
        <c:crosses val="autoZero"/>
        <c:crossBetween val="between"/>
      </c:valAx>
      <c:spPr>
        <a:noFill/>
        <a:ln>
          <a:solidFill>
            <a:schemeClr val="tx1">
              <a:lumMod val="50000"/>
            </a:schemeClr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Attribution_P1'!$C$42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Attribution_P1'!$C$43:$C$53</c:f>
              <c:numCache>
                <c:formatCode>0.0%</c:formatCode>
                <c:ptCount val="11"/>
                <c:pt idx="0">
                  <c:v>0.23599999999999999</c:v>
                </c:pt>
                <c:pt idx="1">
                  <c:v>0.38600000000000001</c:v>
                </c:pt>
                <c:pt idx="2">
                  <c:v>0</c:v>
                </c:pt>
                <c:pt idx="3">
                  <c:v>0.04</c:v>
                </c:pt>
                <c:pt idx="4">
                  <c:v>3.5999999999999997E-2</c:v>
                </c:pt>
                <c:pt idx="5">
                  <c:v>0.104</c:v>
                </c:pt>
                <c:pt idx="6">
                  <c:v>0</c:v>
                </c:pt>
                <c:pt idx="7">
                  <c:v>3.5999999999999997E-2</c:v>
                </c:pt>
                <c:pt idx="8">
                  <c:v>3.5999999999999997E-2</c:v>
                </c:pt>
                <c:pt idx="9">
                  <c:v>0</c:v>
                </c:pt>
                <c:pt idx="10" formatCode="0.00%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7-4E59-9ADB-CC53BE4512B6}"/>
            </c:ext>
          </c:extLst>
        </c:ser>
        <c:ser>
          <c:idx val="1"/>
          <c:order val="1"/>
          <c:tx>
            <c:strRef>
              <c:f>'Perf. Attribution_P1'!$D$42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Attribution_P1'!$D$43:$D$53</c:f>
              <c:numCache>
                <c:formatCode>0.00%</c:formatCode>
                <c:ptCount val="11"/>
                <c:pt idx="0">
                  <c:v>0.1537</c:v>
                </c:pt>
                <c:pt idx="1">
                  <c:v>0.15129999999999999</c:v>
                </c:pt>
                <c:pt idx="2">
                  <c:v>6.2600000000000003E-2</c:v>
                </c:pt>
                <c:pt idx="3">
                  <c:v>0.18809999999999999</c:v>
                </c:pt>
                <c:pt idx="4">
                  <c:v>7.7100000000000002E-2</c:v>
                </c:pt>
                <c:pt idx="5">
                  <c:v>0.13639999999999999</c:v>
                </c:pt>
                <c:pt idx="6">
                  <c:v>7.2499999999999995E-2</c:v>
                </c:pt>
                <c:pt idx="7">
                  <c:v>5.0900000000000001E-2</c:v>
                </c:pt>
                <c:pt idx="8" formatCode="0.000%">
                  <c:v>6.7999999999999996E-3</c:v>
                </c:pt>
                <c:pt idx="9">
                  <c:v>5.0299999999999997E-2</c:v>
                </c:pt>
                <c:pt idx="10" formatCode="0%">
                  <c:v>5.0299999999999997E-2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7-4E59-9ADB-CC53BE451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93746896"/>
        <c:axId val="-1158060288"/>
      </c:barChart>
      <c:catAx>
        <c:axId val="-109374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158060288"/>
        <c:crosses val="autoZero"/>
        <c:auto val="1"/>
        <c:lblAlgn val="ctr"/>
        <c:lblOffset val="100"/>
        <c:noMultiLvlLbl val="0"/>
      </c:catAx>
      <c:valAx>
        <c:axId val="-115806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3746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'Perf. Attribution_P1'!$F$42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Attribution_P1'!$F$43:$F$53</c:f>
              <c:numCache>
                <c:formatCode>0.00%</c:formatCode>
                <c:ptCount val="11"/>
                <c:pt idx="0">
                  <c:v>1.6899999999999998E-2</c:v>
                </c:pt>
                <c:pt idx="1">
                  <c:v>0.15190000000000001</c:v>
                </c:pt>
                <c:pt idx="2">
                  <c:v>0</c:v>
                </c:pt>
                <c:pt idx="3">
                  <c:v>1.3599999999999999E-2</c:v>
                </c:pt>
                <c:pt idx="4">
                  <c:v>2.1700000000000001E-2</c:v>
                </c:pt>
                <c:pt idx="5">
                  <c:v>7.0599999999999996E-2</c:v>
                </c:pt>
                <c:pt idx="6">
                  <c:v>0</c:v>
                </c:pt>
                <c:pt idx="7">
                  <c:v>1.7299999999999999E-2</c:v>
                </c:pt>
                <c:pt idx="8">
                  <c:v>-5.0000000000000001E-4</c:v>
                </c:pt>
                <c:pt idx="9">
                  <c:v>0</c:v>
                </c:pt>
                <c:pt idx="10">
                  <c:v>4.02E-2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5-4A67-A5B7-C75004A0058F}"/>
            </c:ext>
          </c:extLst>
        </c:ser>
        <c:ser>
          <c:idx val="1"/>
          <c:order val="1"/>
          <c:tx>
            <c:strRef>
              <c:f>'Perf. Attribution_P1'!$G$42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Attribution_P1'!$G$43:$G$53</c:f>
              <c:numCache>
                <c:formatCode>0.00%</c:formatCode>
                <c:ptCount val="11"/>
                <c:pt idx="0">
                  <c:v>-0.193</c:v>
                </c:pt>
                <c:pt idx="1">
                  <c:v>-0.10489999999999999</c:v>
                </c:pt>
                <c:pt idx="2">
                  <c:v>-4.0800000000000003E-2</c:v>
                </c:pt>
                <c:pt idx="3">
                  <c:v>-0.54979999999999996</c:v>
                </c:pt>
                <c:pt idx="4">
                  <c:v>-0.17530000000000001</c:v>
                </c:pt>
                <c:pt idx="5">
                  <c:v>-0.41389999999999999</c:v>
                </c:pt>
                <c:pt idx="6">
                  <c:v>-0.13489999999999999</c:v>
                </c:pt>
                <c:pt idx="7">
                  <c:v>-9.7900000000000001E-2</c:v>
                </c:pt>
                <c:pt idx="8">
                  <c:v>-3.0499999999999999E-2</c:v>
                </c:pt>
                <c:pt idx="9">
                  <c:v>-0.11890000000000001</c:v>
                </c:pt>
                <c:pt idx="10">
                  <c:v>-9.5100000000000004E-2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A5-4A67-A5B7-C75004A00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055719968"/>
        <c:axId val="-1159270944"/>
      </c:barChart>
      <c:catAx>
        <c:axId val="-10557199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159270944"/>
        <c:crosses val="autoZero"/>
        <c:auto val="1"/>
        <c:lblAlgn val="ctr"/>
        <c:lblOffset val="100"/>
        <c:noMultiLvlLbl val="0"/>
      </c:catAx>
      <c:valAx>
        <c:axId val="-115927094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5571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Performance attribution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Attribution_P1'!$I$41</c:f>
              <c:strCache>
                <c:ptCount val="1"/>
                <c:pt idx="0">
                  <c:v>Allocation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Attribution_P1'!$I$42:$I$53</c:f>
              <c:numCache>
                <c:formatCode>0.00%</c:formatCode>
                <c:ptCount val="12"/>
                <c:pt idx="1">
                  <c:v>4.4617694040000001E-3</c:v>
                </c:pt>
                <c:pt idx="2">
                  <c:v>3.3400973755999999E-2</c:v>
                </c:pt>
                <c:pt idx="3">
                  <c:v>-1.2921483847999999E-2</c:v>
                </c:pt>
                <c:pt idx="4">
                  <c:v>4.4813063611999999E-2</c:v>
                </c:pt>
                <c:pt idx="5">
                  <c:v>-2.9556440280000002E-3</c:v>
                </c:pt>
                <c:pt idx="6">
                  <c:v>5.400643248E-3</c:v>
                </c:pt>
                <c:pt idx="7">
                  <c:v>-8.1427272999999994E-3</c:v>
                </c:pt>
                <c:pt idx="8">
                  <c:v>-2.2247708520000001E-3</c:v>
                </c:pt>
                <c:pt idx="9">
                  <c:v>6.3280336160000004E-3</c:v>
                </c:pt>
                <c:pt idx="10">
                  <c:v>-6.4541680440000004E-3</c:v>
                </c:pt>
                <c:pt idx="11">
                  <c:v>1.1514990435999999E-2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9-4F8A-B27F-550F0A59A391}"/>
            </c:ext>
          </c:extLst>
        </c:ser>
        <c:ser>
          <c:idx val="1"/>
          <c:order val="1"/>
          <c:tx>
            <c:strRef>
              <c:f>'Perf. Attribution_P1'!$J$41</c:f>
              <c:strCache>
                <c:ptCount val="1"/>
                <c:pt idx="0">
                  <c:v>Selection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Attribution_P1'!$B$43:$B$53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Attribution_P1'!$J$42:$J$53</c:f>
              <c:numCache>
                <c:formatCode>0.00%</c:formatCode>
                <c:ptCount val="12"/>
                <c:pt idx="1">
                  <c:v>4.9536400000000001E-2</c:v>
                </c:pt>
                <c:pt idx="2">
                  <c:v>9.9124799999999999E-2</c:v>
                </c:pt>
                <c:pt idx="3">
                  <c:v>0</c:v>
                </c:pt>
                <c:pt idx="4">
                  <c:v>2.2536E-2</c:v>
                </c:pt>
                <c:pt idx="5">
                  <c:v>7.0920000000000002E-3</c:v>
                </c:pt>
                <c:pt idx="6">
                  <c:v>5.0388000000000002E-2</c:v>
                </c:pt>
                <c:pt idx="7">
                  <c:v>0</c:v>
                </c:pt>
                <c:pt idx="8">
                  <c:v>4.1472000000000002E-3</c:v>
                </c:pt>
                <c:pt idx="9">
                  <c:v>1.08E-3</c:v>
                </c:pt>
                <c:pt idx="10">
                  <c:v>0</c:v>
                </c:pt>
                <c:pt idx="11">
                  <c:v>1.7047799999999998E-2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69-4F8A-B27F-550F0A59A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94351168"/>
        <c:axId val="-1051910256"/>
      </c:barChart>
      <c:catAx>
        <c:axId val="-109435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51910256"/>
        <c:crosses val="autoZero"/>
        <c:auto val="1"/>
        <c:lblAlgn val="ctr"/>
        <c:lblOffset val="1000"/>
        <c:noMultiLvlLbl val="0"/>
      </c:catAx>
      <c:valAx>
        <c:axId val="-105191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435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F8-4CBC-9DC2-6DF607F19FA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F8-4CBC-9DC2-6DF607F19FA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EF8-4CBC-9DC2-6DF607F19FA9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EF8-4CBC-9DC2-6DF607F19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ENI IM Equity</c:v>
                </c:pt>
                <c:pt idx="1">
                  <c:v>FP FP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1.94292539689731E-2</c:v>
                </c:pt>
                <c:pt idx="1">
                  <c:v>4.1145619366027598E-2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F8-4CBC-9DC2-6DF607F19FA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D78-4E68-BFF8-26153F5902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D78-4E68-BFF8-26153F5902A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D78-4E68-BFF8-26153F5902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D78-4E68-BFF8-26153F5902A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D78-4E68-BFF8-26153F5902A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D78-4E68-BFF8-26153F5902A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FD78-4E68-BFF8-26153F5902A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FD78-4E68-BFF8-26153F5902A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FD78-4E68-BFF8-26153F5902A7}"/>
              </c:ext>
            </c:extLst>
          </c:dPt>
          <c:dLbls>
            <c:dLbl>
              <c:idx val="0"/>
              <c:layout>
                <c:manualLayout>
                  <c:x val="0"/>
                  <c:y val="-2.985925843574430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78-4E68-BFF8-26153F5902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Basic Materials</c:v>
                </c:pt>
                <c:pt idx="1">
                  <c:v>Communications</c:v>
                </c:pt>
                <c:pt idx="2">
                  <c:v>Consumer Discretionary</c:v>
                </c:pt>
                <c:pt idx="3">
                  <c:v>Consumer, Cyclical</c:v>
                </c:pt>
                <c:pt idx="4">
                  <c:v>Consumer, Non-cyclical</c:v>
                </c:pt>
                <c:pt idx="5">
                  <c:v>Financial</c:v>
                </c:pt>
                <c:pt idx="6">
                  <c:v>Health Care</c:v>
                </c:pt>
                <c:pt idx="7">
                  <c:v>Industrial</c:v>
                </c:pt>
                <c:pt idx="8">
                  <c:v>Utilities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0.02</c:v>
                </c:pt>
                <c:pt idx="1">
                  <c:v>0.08</c:v>
                </c:pt>
                <c:pt idx="2">
                  <c:v>0.1</c:v>
                </c:pt>
                <c:pt idx="3">
                  <c:v>0.1</c:v>
                </c:pt>
                <c:pt idx="4">
                  <c:v>0.22</c:v>
                </c:pt>
                <c:pt idx="5">
                  <c:v>0.12</c:v>
                </c:pt>
                <c:pt idx="6">
                  <c:v>0.02</c:v>
                </c:pt>
                <c:pt idx="7">
                  <c:v>0.18</c:v>
                </c:pt>
                <c:pt idx="8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D78-4E68-BFF8-26153F5902A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Portfolio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E( R )</c:v>
                </c:pt>
                <c:pt idx="1">
                  <c:v>SD</c:v>
                </c:pt>
                <c:pt idx="2">
                  <c:v>Sharpe Ratio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1.489E-2</c:v>
                </c:pt>
                <c:pt idx="1">
                  <c:v>0.127</c:v>
                </c:pt>
                <c:pt idx="2">
                  <c:v>0.1171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5-4086-9C1F-60DDE7482A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Portfolio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E( R )</c:v>
                </c:pt>
                <c:pt idx="1">
                  <c:v>SD</c:v>
                </c:pt>
                <c:pt idx="2">
                  <c:v>Sharpe Ratio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5.4429999999999999E-2</c:v>
                </c:pt>
                <c:pt idx="1">
                  <c:v>0.12847</c:v>
                </c:pt>
                <c:pt idx="2">
                  <c:v>0.42370000000000002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5-4086-9C1F-60DDE7482A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Banchmark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E( R )</c:v>
                </c:pt>
                <c:pt idx="1">
                  <c:v>SD</c:v>
                </c:pt>
                <c:pt idx="2">
                  <c:v>Sharpe Ratio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-3.4200000000000001E-2</c:v>
                </c:pt>
                <c:pt idx="1">
                  <c:v>0.13469999999999999</c:v>
                </c:pt>
                <c:pt idx="2">
                  <c:v>-0.251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D5-4086-9C1F-60DDE7482A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096916192"/>
        <c:axId val="-1096875648"/>
      </c:barChart>
      <c:catAx>
        <c:axId val="-109691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6875648"/>
        <c:crosses val="autoZero"/>
        <c:auto val="1"/>
        <c:lblAlgn val="ctr"/>
        <c:lblOffset val="100"/>
        <c:noMultiLvlLbl val="0"/>
      </c:catAx>
      <c:valAx>
        <c:axId val="-1096875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09691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0977226045635503E-2"/>
          <c:y val="0.19458192437111399"/>
          <c:w val="8.3771013945745099E-2"/>
          <c:h val="0.18960624988058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2">
              <a:lumMod val="50000"/>
            </a:schemeClr>
          </a:solidFill>
        </a:defRPr>
      </a:pPr>
      <a:endParaRPr lang="es-E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Attribution_P2'!$C$42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Attribution_P2'!$C$43:$C$53</c:f>
              <c:numCache>
                <c:formatCode>0.00%</c:formatCode>
                <c:ptCount val="11"/>
                <c:pt idx="0">
                  <c:v>0.28000000000000003</c:v>
                </c:pt>
                <c:pt idx="1">
                  <c:v>0.2</c:v>
                </c:pt>
                <c:pt idx="2">
                  <c:v>0</c:v>
                </c:pt>
                <c:pt idx="3">
                  <c:v>0.1</c:v>
                </c:pt>
                <c:pt idx="4">
                  <c:v>0.04</c:v>
                </c:pt>
                <c:pt idx="5">
                  <c:v>0.18</c:v>
                </c:pt>
                <c:pt idx="6">
                  <c:v>0</c:v>
                </c:pt>
                <c:pt idx="7">
                  <c:v>0.02</c:v>
                </c:pt>
                <c:pt idx="8">
                  <c:v>0.02</c:v>
                </c:pt>
                <c:pt idx="9">
                  <c:v>0</c:v>
                </c:pt>
                <c:pt idx="1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28-4261-8A93-15BF2E1305EE}"/>
            </c:ext>
          </c:extLst>
        </c:ser>
        <c:ser>
          <c:idx val="1"/>
          <c:order val="1"/>
          <c:tx>
            <c:strRef>
              <c:f>'Perf. Attribution_P2'!$D$42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Attribution_P2'!$D$43:$D$53</c:f>
              <c:numCache>
                <c:formatCode>0.00%</c:formatCode>
                <c:ptCount val="11"/>
                <c:pt idx="0">
                  <c:v>0.15540000000000001</c:v>
                </c:pt>
                <c:pt idx="1">
                  <c:v>0.1532</c:v>
                </c:pt>
                <c:pt idx="2">
                  <c:v>6.3899999999999998E-2</c:v>
                </c:pt>
                <c:pt idx="3">
                  <c:v>0.1862</c:v>
                </c:pt>
                <c:pt idx="4">
                  <c:v>7.7399999999999997E-2</c:v>
                </c:pt>
                <c:pt idx="5">
                  <c:v>0.13500000000000001</c:v>
                </c:pt>
                <c:pt idx="6">
                  <c:v>7.0599999999999996E-2</c:v>
                </c:pt>
                <c:pt idx="7">
                  <c:v>5.0500000000000003E-2</c:v>
                </c:pt>
                <c:pt idx="8">
                  <c:v>6.7000000000000002E-3</c:v>
                </c:pt>
                <c:pt idx="9">
                  <c:v>5.04E-2</c:v>
                </c:pt>
                <c:pt idx="10">
                  <c:v>5.0599999999999999E-2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28-4261-8A93-15BF2E130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97140496"/>
        <c:axId val="-684565456"/>
      </c:barChart>
      <c:catAx>
        <c:axId val="-10971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684565456"/>
        <c:crosses val="autoZero"/>
        <c:auto val="1"/>
        <c:lblAlgn val="ctr"/>
        <c:lblOffset val="100"/>
        <c:noMultiLvlLbl val="0"/>
      </c:catAx>
      <c:valAx>
        <c:axId val="-68456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9714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Attribution_P2'!$F$42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Attribution_P2'!$F$43:$F$53</c:f>
              <c:numCache>
                <c:formatCode>0.00%</c:formatCode>
                <c:ptCount val="11"/>
                <c:pt idx="0">
                  <c:v>3.4500000000000003E-2</c:v>
                </c:pt>
                <c:pt idx="1">
                  <c:v>8.0799999999999997E-2</c:v>
                </c:pt>
                <c:pt idx="2">
                  <c:v>0</c:v>
                </c:pt>
                <c:pt idx="3">
                  <c:v>3.6299999999999999E-2</c:v>
                </c:pt>
                <c:pt idx="4">
                  <c:v>4.1099999999999998E-2</c:v>
                </c:pt>
                <c:pt idx="5">
                  <c:v>4.24E-2</c:v>
                </c:pt>
                <c:pt idx="6">
                  <c:v>0</c:v>
                </c:pt>
                <c:pt idx="7">
                  <c:v>1.84E-2</c:v>
                </c:pt>
                <c:pt idx="8">
                  <c:v>2.3400000000000001E-2</c:v>
                </c:pt>
                <c:pt idx="9">
                  <c:v>0</c:v>
                </c:pt>
                <c:pt idx="10">
                  <c:v>3.6400000000000002E-2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7D-46DC-BE58-5D791262AB97}"/>
            </c:ext>
          </c:extLst>
        </c:ser>
        <c:ser>
          <c:idx val="1"/>
          <c:order val="1"/>
          <c:tx>
            <c:strRef>
              <c:f>'Perf. Attribution_P2'!$G$42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Attribution_P2'!$G$43:$G$53</c:f>
              <c:numCache>
                <c:formatCode>0.00%</c:formatCode>
                <c:ptCount val="11"/>
                <c:pt idx="0">
                  <c:v>0.19289999999999999</c:v>
                </c:pt>
                <c:pt idx="1">
                  <c:v>0.17480000000000001</c:v>
                </c:pt>
                <c:pt idx="2">
                  <c:v>1.9900000000000001E-2</c:v>
                </c:pt>
                <c:pt idx="3">
                  <c:v>0.15190000000000001</c:v>
                </c:pt>
                <c:pt idx="4">
                  <c:v>8.0699999999999994E-2</c:v>
                </c:pt>
                <c:pt idx="5">
                  <c:v>0.14599999999999999</c:v>
                </c:pt>
                <c:pt idx="6">
                  <c:v>-1.5299999999999999E-2</c:v>
                </c:pt>
                <c:pt idx="7">
                  <c:v>2.8799999999999999E-2</c:v>
                </c:pt>
                <c:pt idx="8">
                  <c:v>-5.0000000000000001E-4</c:v>
                </c:pt>
                <c:pt idx="9">
                  <c:v>7.1099999999999997E-2</c:v>
                </c:pt>
                <c:pt idx="10">
                  <c:v>0.108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7D-46DC-BE58-5D791262A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86708384"/>
        <c:axId val="-686706608"/>
      </c:barChart>
      <c:catAx>
        <c:axId val="-68670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686706608"/>
        <c:crosses val="autoZero"/>
        <c:auto val="1"/>
        <c:lblAlgn val="ctr"/>
        <c:lblOffset val="0"/>
        <c:noMultiLvlLbl val="0"/>
      </c:catAx>
      <c:valAx>
        <c:axId val="-68670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68670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Attribution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'Perf. Attribution_P2'!$I$41</c:f>
              <c:strCache>
                <c:ptCount val="1"/>
                <c:pt idx="0">
                  <c:v>Allocation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Attribution_P2'!$I$43:$I$53</c:f>
              <c:numCache>
                <c:formatCode>0.00%</c:formatCode>
                <c:ptCount val="11"/>
                <c:pt idx="0">
                  <c:v>8.8731771799999901E-3</c:v>
                </c:pt>
                <c:pt idx="1">
                  <c:v>2.4857024400000002E-3</c:v>
                </c:pt>
                <c:pt idx="2">
                  <c:v>6.5041701299999996E-3</c:v>
                </c:pt>
                <c:pt idx="3">
                  <c:v>-2.6043864600000001E-3</c:v>
                </c:pt>
                <c:pt idx="4">
                  <c:v>1.5329025799999999E-3</c:v>
                </c:pt>
                <c:pt idx="5">
                  <c:v>1.0940984999999999E-3</c:v>
                </c:pt>
                <c:pt idx="6">
                  <c:v>9.6712610200000004E-3</c:v>
                </c:pt>
                <c:pt idx="7">
                  <c:v>2.8330443500000002E-3</c:v>
                </c:pt>
                <c:pt idx="8">
                  <c:v>-1.62508311E-3</c:v>
                </c:pt>
                <c:pt idx="9">
                  <c:v>2.5495696800000001E-3</c:v>
                </c:pt>
                <c:pt idx="10">
                  <c:v>-1.49732498E-3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69-4A01-B00D-E4465BDC2D15}"/>
            </c:ext>
          </c:extLst>
        </c:ser>
        <c:ser>
          <c:idx val="1"/>
          <c:order val="1"/>
          <c:tx>
            <c:strRef>
              <c:f>'Perf. Attribution_P2'!$J$41</c:f>
              <c:strCache>
                <c:ptCount val="1"/>
                <c:pt idx="0">
                  <c:v>Selection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Attribution_P2'!$B$43:$B$53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Attribution_P2'!$J$43:$J$53</c:f>
              <c:numCache>
                <c:formatCode>0.00%</c:formatCode>
                <c:ptCount val="11"/>
                <c:pt idx="0">
                  <c:v>-4.4352000000000003E-2</c:v>
                </c:pt>
                <c:pt idx="1">
                  <c:v>-1.8800000000000001E-2</c:v>
                </c:pt>
                <c:pt idx="2">
                  <c:v>0</c:v>
                </c:pt>
                <c:pt idx="3">
                  <c:v>-1.1560000000000001E-2</c:v>
                </c:pt>
                <c:pt idx="4">
                  <c:v>-1.5839999999999999E-3</c:v>
                </c:pt>
                <c:pt idx="5">
                  <c:v>-1.8648000000000001E-2</c:v>
                </c:pt>
                <c:pt idx="6">
                  <c:v>0</c:v>
                </c:pt>
                <c:pt idx="7">
                  <c:v>-2.0799999999999999E-4</c:v>
                </c:pt>
                <c:pt idx="8">
                  <c:v>4.7800000000000002E-4</c:v>
                </c:pt>
                <c:pt idx="9">
                  <c:v>0</c:v>
                </c:pt>
                <c:pt idx="10">
                  <c:v>-1.1455999999999999E-2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69-4A01-B00D-E4465BDC2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948697216"/>
        <c:axId val="-909383744"/>
      </c:barChart>
      <c:catAx>
        <c:axId val="-948697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09383744"/>
        <c:crosses val="autoZero"/>
        <c:auto val="1"/>
        <c:lblAlgn val="ctr"/>
        <c:lblOffset val="100"/>
        <c:noMultiLvlLbl val="0"/>
      </c:catAx>
      <c:valAx>
        <c:axId val="-909383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4869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'Returns&amp;Weights_Port3'!$C$42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'Returns&amp;Weights_Port3'!$C$43:$C$53</c:f>
              <c:numCache>
                <c:formatCode>0.00%</c:formatCode>
                <c:ptCount val="11"/>
                <c:pt idx="0">
                  <c:v>0.28000000000000003</c:v>
                </c:pt>
                <c:pt idx="1">
                  <c:v>0.2</c:v>
                </c:pt>
                <c:pt idx="2">
                  <c:v>0</c:v>
                </c:pt>
                <c:pt idx="3">
                  <c:v>0.1</c:v>
                </c:pt>
                <c:pt idx="4">
                  <c:v>0.04</c:v>
                </c:pt>
                <c:pt idx="5">
                  <c:v>0.18</c:v>
                </c:pt>
                <c:pt idx="6">
                  <c:v>0</c:v>
                </c:pt>
                <c:pt idx="7">
                  <c:v>0.02</c:v>
                </c:pt>
                <c:pt idx="8">
                  <c:v>0.02</c:v>
                </c:pt>
                <c:pt idx="9">
                  <c:v>0</c:v>
                </c:pt>
                <c:pt idx="1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1-4522-A9B2-8C8B92C06955}"/>
            </c:ext>
          </c:extLst>
        </c:ser>
        <c:ser>
          <c:idx val="1"/>
          <c:order val="1"/>
          <c:tx>
            <c:strRef>
              <c:f>'Returns&amp;Weights_Port3'!$D$42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'Returns&amp;Weights_Port3'!$D$43:$D$53</c:f>
              <c:numCache>
                <c:formatCode>0.00%</c:formatCode>
                <c:ptCount val="11"/>
                <c:pt idx="0">
                  <c:v>0.15540000000000001</c:v>
                </c:pt>
                <c:pt idx="1">
                  <c:v>0.1532</c:v>
                </c:pt>
                <c:pt idx="2">
                  <c:v>6.3899999999999998E-2</c:v>
                </c:pt>
                <c:pt idx="3">
                  <c:v>0.1862</c:v>
                </c:pt>
                <c:pt idx="4">
                  <c:v>7.7399999999999997E-2</c:v>
                </c:pt>
                <c:pt idx="5">
                  <c:v>0.13500000000000001</c:v>
                </c:pt>
                <c:pt idx="6">
                  <c:v>7.0599999999999996E-2</c:v>
                </c:pt>
                <c:pt idx="7">
                  <c:v>5.0500000000000003E-2</c:v>
                </c:pt>
                <c:pt idx="8">
                  <c:v>6.7000000000000002E-3</c:v>
                </c:pt>
                <c:pt idx="9">
                  <c:v>5.04E-2</c:v>
                </c:pt>
                <c:pt idx="10">
                  <c:v>5.0599999999999999E-2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71-4522-A9B2-8C8B92C06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62201408"/>
        <c:axId val="-762199632"/>
      </c:barChart>
      <c:catAx>
        <c:axId val="-76220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62199632"/>
        <c:crosses val="autoZero"/>
        <c:auto val="1"/>
        <c:lblAlgn val="ctr"/>
        <c:lblOffset val="100"/>
        <c:noMultiLvlLbl val="0"/>
      </c:catAx>
      <c:valAx>
        <c:axId val="-76219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6220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'Returns&amp;Weights_Port3'!$F$42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'Returns&amp;Weights_Port3'!$F$43:$F$53</c:f>
              <c:numCache>
                <c:formatCode>0.00%</c:formatCode>
                <c:ptCount val="11"/>
                <c:pt idx="0">
                  <c:v>-2.9999999999999997E-4</c:v>
                </c:pt>
                <c:pt idx="1">
                  <c:v>-5.7000000000000002E-2</c:v>
                </c:pt>
                <c:pt idx="2">
                  <c:v>0</c:v>
                </c:pt>
                <c:pt idx="3">
                  <c:v>4.6600000000000003E-2</c:v>
                </c:pt>
                <c:pt idx="4">
                  <c:v>6.4600000000000005E-2</c:v>
                </c:pt>
                <c:pt idx="5">
                  <c:v>2.8000000000000001E-2</c:v>
                </c:pt>
                <c:pt idx="6">
                  <c:v>0</c:v>
                </c:pt>
                <c:pt idx="7">
                  <c:v>1.5E-3</c:v>
                </c:pt>
                <c:pt idx="8">
                  <c:v>4.4999999999999997E-3</c:v>
                </c:pt>
                <c:pt idx="9">
                  <c:v>0</c:v>
                </c:pt>
                <c:pt idx="10">
                  <c:v>-8.6E-3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ED-45D1-809A-ADAF73F93E4E}"/>
            </c:ext>
          </c:extLst>
        </c:ser>
        <c:ser>
          <c:idx val="1"/>
          <c:order val="1"/>
          <c:tx>
            <c:strRef>
              <c:f>'Returns&amp;Weights_Port3'!$G$42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'Returns&amp;Weights_Port3'!$G$43:$G$53</c:f>
              <c:numCache>
                <c:formatCode>0.00%</c:formatCode>
                <c:ptCount val="11"/>
                <c:pt idx="0">
                  <c:v>0.1065</c:v>
                </c:pt>
                <c:pt idx="1">
                  <c:v>0.08</c:v>
                </c:pt>
                <c:pt idx="2">
                  <c:v>9.2799999999999994E-2</c:v>
                </c:pt>
                <c:pt idx="3">
                  <c:v>8.2199999999999995E-2</c:v>
                </c:pt>
                <c:pt idx="4">
                  <c:v>7.8399999999999997E-2</c:v>
                </c:pt>
                <c:pt idx="5">
                  <c:v>5.21E-2</c:v>
                </c:pt>
                <c:pt idx="6">
                  <c:v>1.5699999999999999E-2</c:v>
                </c:pt>
                <c:pt idx="7">
                  <c:v>3.73E-2</c:v>
                </c:pt>
                <c:pt idx="8">
                  <c:v>2.3400000000000001E-2</c:v>
                </c:pt>
                <c:pt idx="9">
                  <c:v>4.2500000000000003E-2</c:v>
                </c:pt>
                <c:pt idx="10">
                  <c:v>5.8099999999999999E-2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ED-45D1-809A-ADAF73F93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59750192"/>
        <c:axId val="-1218474976"/>
      </c:barChart>
      <c:catAx>
        <c:axId val="-75975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18474976"/>
        <c:crosses val="autoZero"/>
        <c:auto val="1"/>
        <c:lblAlgn val="ctr"/>
        <c:lblOffset val="100"/>
        <c:noMultiLvlLbl val="0"/>
      </c:catAx>
      <c:valAx>
        <c:axId val="-1218474976"/>
        <c:scaling>
          <c:orientation val="minMax"/>
          <c:min val="-0.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5975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653364581871101"/>
          <c:y val="0.89275262467191596"/>
          <c:w val="0.23762667846152799"/>
          <c:h val="5.8407362541220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attribution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'Returns&amp;Weights_Port3'!$I$41</c:f>
              <c:strCache>
                <c:ptCount val="1"/>
                <c:pt idx="0">
                  <c:v>Allocation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'Returns&amp;Weights_Port3'!$I$42:$I$53</c:f>
              <c:numCache>
                <c:formatCode>0.00%</c:formatCode>
                <c:ptCount val="12"/>
                <c:pt idx="1">
                  <c:v>4.3766958619999999E-3</c:v>
                </c:pt>
                <c:pt idx="2">
                  <c:v>4.0369539600000002E-4</c:v>
                </c:pt>
                <c:pt idx="3">
                  <c:v>-1.369119483E-3</c:v>
                </c:pt>
                <c:pt idx="4">
                  <c:v>-9.3319861399999895E-4</c:v>
                </c:pt>
                <c:pt idx="5">
                  <c:v>-2.62771278E-4</c:v>
                </c:pt>
                <c:pt idx="6">
                  <c:v>-8.6733134999999995E-4</c:v>
                </c:pt>
                <c:pt idx="7">
                  <c:v>3.9305865180000003E-3</c:v>
                </c:pt>
                <c:pt idx="8">
                  <c:v>1.0392579150000001E-3</c:v>
                </c:pt>
                <c:pt idx="9">
                  <c:v>-6.3805459899999998E-4</c:v>
                </c:pt>
                <c:pt idx="10">
                  <c:v>1.4552511120000001E-3</c:v>
                </c:pt>
                <c:pt idx="11">
                  <c:v>-1.4521788820000001E-3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D-4BEF-AA89-6326B5BC0C80}"/>
            </c:ext>
          </c:extLst>
        </c:ser>
        <c:ser>
          <c:idx val="1"/>
          <c:order val="1"/>
          <c:tx>
            <c:strRef>
              <c:f>'Returns&amp;Weights_Port3'!$J$41</c:f>
              <c:strCache>
                <c:ptCount val="1"/>
                <c:pt idx="0">
                  <c:v>Selection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'Returns&amp;Weights_Port3'!$B$43:$B$53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'Returns&amp;Weights_Port3'!$J$42:$J$53</c:f>
              <c:numCache>
                <c:formatCode>0.00%</c:formatCode>
                <c:ptCount val="12"/>
                <c:pt idx="1">
                  <c:v>-2.9904E-2</c:v>
                </c:pt>
                <c:pt idx="2">
                  <c:v>-2.7400000000000001E-2</c:v>
                </c:pt>
                <c:pt idx="3">
                  <c:v>0</c:v>
                </c:pt>
                <c:pt idx="4">
                  <c:v>-3.5599999999999998E-3</c:v>
                </c:pt>
                <c:pt idx="5">
                  <c:v>-5.5199999999999997E-4</c:v>
                </c:pt>
                <c:pt idx="6">
                  <c:v>-4.3379999999999998E-3</c:v>
                </c:pt>
                <c:pt idx="7">
                  <c:v>0</c:v>
                </c:pt>
                <c:pt idx="8">
                  <c:v>-7.1599999999999995E-4</c:v>
                </c:pt>
                <c:pt idx="9">
                  <c:v>-3.7800000000000003E-4</c:v>
                </c:pt>
                <c:pt idx="10">
                  <c:v>0</c:v>
                </c:pt>
                <c:pt idx="11">
                  <c:v>-1.0671999999999999E-2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D-4BEF-AA89-6326B5BC0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62086736"/>
        <c:axId val="-759743936"/>
      </c:barChart>
      <c:catAx>
        <c:axId val="-76208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59743936"/>
        <c:crosses val="autoZero"/>
        <c:auto val="1"/>
        <c:lblAlgn val="ctr"/>
        <c:lblOffset val="100"/>
        <c:noMultiLvlLbl val="0"/>
      </c:catAx>
      <c:valAx>
        <c:axId val="-759743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620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492179958032"/>
          <c:y val="8.8287879351453893E-2"/>
          <c:w val="0.56301564008393701"/>
          <c:h val="0.844523486108417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3E8-4008-951C-2217D3A23C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3E8-4008-951C-2217D3A23C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3E8-4008-951C-2217D3A23C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3E8-4008-951C-2217D3A23C4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3E8-4008-951C-2217D3A23C4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3E8-4008-951C-2217D3A23C4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3E8-4008-951C-2217D3A23C4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93E8-4008-951C-2217D3A23C4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93E8-4008-951C-2217D3A23C4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93E8-4008-951C-2217D3A23C4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93E8-4008-951C-2217D3A23C45}"/>
              </c:ext>
            </c:extLst>
          </c:dPt>
          <c:dLbls>
            <c:dLbl>
              <c:idx val="0"/>
              <c:layout>
                <c:manualLayout>
                  <c:x val="-2.1804638796939401E-2"/>
                  <c:y val="2.5336734174765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E8-4008-951C-2217D3A23C45}"/>
                </c:ext>
              </c:extLst>
            </c:dLbl>
            <c:dLbl>
              <c:idx val="7"/>
              <c:layout>
                <c:manualLayout>
                  <c:x val="4.6887209249307504E-3"/>
                  <c:y val="2.8132326415100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3E8-4008-951C-2217D3A23C45}"/>
                </c:ext>
              </c:extLst>
            </c:dLbl>
            <c:dLbl>
              <c:idx val="8"/>
              <c:layout>
                <c:manualLayout>
                  <c:x val="-4.6887209249308103E-3"/>
                  <c:y val="-9.3774421383669201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3E8-4008-951C-2217D3A23C45}"/>
                </c:ext>
              </c:extLst>
            </c:dLbl>
            <c:dLbl>
              <c:idx val="9"/>
              <c:layout>
                <c:manualLayout>
                  <c:x val="-1.17218035638679E-2"/>
                  <c:y val="-6.424428202777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3E8-4008-951C-2217D3A23C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Sheet1!$B$2:$B$12</c:f>
              <c:numCache>
                <c:formatCode>0%</c:formatCode>
                <c:ptCount val="11"/>
                <c:pt idx="0">
                  <c:v>0.27332296902452002</c:v>
                </c:pt>
                <c:pt idx="1">
                  <c:v>0.09</c:v>
                </c:pt>
                <c:pt idx="2">
                  <c:v>0.01</c:v>
                </c:pt>
                <c:pt idx="3">
                  <c:v>0.169704919583719</c:v>
                </c:pt>
                <c:pt idx="4">
                  <c:v>0.02</c:v>
                </c:pt>
                <c:pt idx="5">
                  <c:v>0.23499999999999999</c:v>
                </c:pt>
                <c:pt idx="6">
                  <c:v>8.1972111391760694E-2</c:v>
                </c:pt>
                <c:pt idx="7">
                  <c:v>1.4999999999999999E-2</c:v>
                </c:pt>
                <c:pt idx="8">
                  <c:v>5.0000000000000001E-3</c:v>
                </c:pt>
                <c:pt idx="9">
                  <c:v>1.4999999999999999E-2</c:v>
                </c:pt>
                <c:pt idx="10">
                  <c:v>8.5000000000000006E-2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3E8-4008-951C-2217D3A23C4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Consumer Staples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A84-4B11-AB84-F066E6D1C0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A84-4B11-AB84-F066E6D1C0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A84-4B11-AB84-F066E6D1C0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A84-4B11-AB84-F066E6D1C0C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5A84-4B11-AB84-F066E6D1C0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ABI BB Equity</c:v>
                </c:pt>
                <c:pt idx="1">
                  <c:v>AD NA Equity</c:v>
                </c:pt>
                <c:pt idx="2">
                  <c:v>BN FP Equity</c:v>
                </c:pt>
                <c:pt idx="3">
                  <c:v>OR FP Equity</c:v>
                </c:pt>
                <c:pt idx="4">
                  <c:v>UNA NA Equity</c:v>
                </c:pt>
              </c:strCache>
            </c:strRef>
          </c:cat>
          <c:val>
            <c:numRef>
              <c:f>Sheet1!$B$2:$B$6</c:f>
              <c:numCache>
                <c:formatCode>0.000%</c:formatCode>
                <c:ptCount val="5"/>
                <c:pt idx="0">
                  <c:v>6.9382234316085201E-2</c:v>
                </c:pt>
                <c:pt idx="1">
                  <c:v>7.44088869628063E-3</c:v>
                </c:pt>
                <c:pt idx="2">
                  <c:v>1.55251899554835E-2</c:v>
                </c:pt>
                <c:pt idx="3">
                  <c:v>3.5502574735629303E-2</c:v>
                </c:pt>
                <c:pt idx="4">
                  <c:v>2.6786200345782201E-2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84-4B11-AB84-F066E6D1C0C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Portfolio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Sharpe Ratio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0-4FD4-B294-DB850E7FF4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Portfolio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Sharpe Ratio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0.42370000000000002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80-4FD4-B294-DB850E7FF4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Portfolio 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Sharpe Ratio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0.96379999999999999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80-4FD4-B294-DB850E7FF4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Sharpe Ratio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-0.251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80-4FD4-B294-DB850E7FF4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393443504"/>
        <c:axId val="-1393441184"/>
      </c:barChart>
      <c:catAx>
        <c:axId val="-139344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441184"/>
        <c:crosses val="autoZero"/>
        <c:auto val="1"/>
        <c:lblAlgn val="ctr"/>
        <c:lblOffset val="100"/>
        <c:noMultiLvlLbl val="0"/>
      </c:catAx>
      <c:valAx>
        <c:axId val="-1393441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34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Portfolio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E( R )</c:v>
                </c:pt>
                <c:pt idx="1">
                  <c:v>SD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1.489E-2</c:v>
                </c:pt>
                <c:pt idx="1">
                  <c:v>0.127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98-44C4-A184-40E7F9D641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Portfolio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E( R )</c:v>
                </c:pt>
                <c:pt idx="1">
                  <c:v>SD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5.4429999999999999E-2</c:v>
                </c:pt>
                <c:pt idx="1">
                  <c:v>0.12847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98-44C4-A184-40E7F9D641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Portfolio 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E( R )</c:v>
                </c:pt>
                <c:pt idx="1">
                  <c:v>SD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0.12983</c:v>
                </c:pt>
                <c:pt idx="1">
                  <c:v>0.13469999999999999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98-44C4-A184-40E7F9D6416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0820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E( R )</c:v>
                </c:pt>
                <c:pt idx="1">
                  <c:v>SD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-3.4200000000000001E-2</c:v>
                </c:pt>
                <c:pt idx="1">
                  <c:v>0.13469999999999999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98-44C4-A184-40E7F9D641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393403936"/>
        <c:axId val="-1393401616"/>
      </c:barChart>
      <c:catAx>
        <c:axId val="-139340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401616"/>
        <c:crosses val="autoZero"/>
        <c:auto val="1"/>
        <c:lblAlgn val="ctr"/>
        <c:lblOffset val="100"/>
        <c:noMultiLvlLbl val="0"/>
      </c:catAx>
      <c:valAx>
        <c:axId val="-1393401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340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05378432298127E-2"/>
          <c:y val="7.6829987965610497E-2"/>
          <c:w val="0.103518958892285"/>
          <c:h val="0.269993726528127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8260072749506401E-2"/>
          <c:y val="0.23181363146516901"/>
          <c:w val="0.89524041736464599"/>
          <c:h val="0.744320637268237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'Perf. Attribution_P4'!$F$42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Attribution_P4'!$B$43:$B$53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Attribution_P4'!$F$43:$F$53</c:f>
              <c:numCache>
                <c:formatCode>0.00%</c:formatCode>
                <c:ptCount val="11"/>
                <c:pt idx="0">
                  <c:v>-5.5587602883856502E-2</c:v>
                </c:pt>
                <c:pt idx="1">
                  <c:v>3.3139682193205303E-2</c:v>
                </c:pt>
                <c:pt idx="2">
                  <c:v>7.5671524297755199E-2</c:v>
                </c:pt>
                <c:pt idx="3">
                  <c:v>0.20747814378103599</c:v>
                </c:pt>
                <c:pt idx="4">
                  <c:v>2.76489489864995E-2</c:v>
                </c:pt>
                <c:pt idx="5">
                  <c:v>0.243775594400504</c:v>
                </c:pt>
                <c:pt idx="6">
                  <c:v>5.6088450291973402E-3</c:v>
                </c:pt>
                <c:pt idx="7">
                  <c:v>0.118561527094818</c:v>
                </c:pt>
                <c:pt idx="8">
                  <c:v>1.12653916688499E-2</c:v>
                </c:pt>
                <c:pt idx="9">
                  <c:v>7.1355171612174098E-2</c:v>
                </c:pt>
                <c:pt idx="10">
                  <c:v>2.01328924899969E-2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36-45CB-8E81-722967D0DFB1}"/>
            </c:ext>
          </c:extLst>
        </c:ser>
        <c:ser>
          <c:idx val="1"/>
          <c:order val="1"/>
          <c:tx>
            <c:strRef>
              <c:f>'Perf. Attribution_P4'!$G$42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Attribution_P4'!$B$43:$B$53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Attribution_P4'!$G$43:$G$53</c:f>
              <c:numCache>
                <c:formatCode>0.00%</c:formatCode>
                <c:ptCount val="11"/>
                <c:pt idx="0">
                  <c:v>0.147388252030179</c:v>
                </c:pt>
                <c:pt idx="1">
                  <c:v>-0.101500360388648</c:v>
                </c:pt>
                <c:pt idx="2">
                  <c:v>3.9118143683252601E-2</c:v>
                </c:pt>
                <c:pt idx="3">
                  <c:v>0.15121614007785</c:v>
                </c:pt>
                <c:pt idx="4">
                  <c:v>7.1801990158071802E-2</c:v>
                </c:pt>
                <c:pt idx="5">
                  <c:v>5.8587945458755203E-2</c:v>
                </c:pt>
                <c:pt idx="6">
                  <c:v>7.0370925998346906E-2</c:v>
                </c:pt>
                <c:pt idx="7">
                  <c:v>-4.2492981393574799E-3</c:v>
                </c:pt>
                <c:pt idx="8">
                  <c:v>4.4736842105261802E-3</c:v>
                </c:pt>
                <c:pt idx="9">
                  <c:v>5.3232296302284002E-2</c:v>
                </c:pt>
                <c:pt idx="10">
                  <c:v>4.5521509898861598E-2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36-45CB-8E81-722967D0D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75018432"/>
        <c:axId val="-1217771104"/>
      </c:barChart>
      <c:catAx>
        <c:axId val="-97501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17771104"/>
        <c:crosses val="autoZero"/>
        <c:auto val="1"/>
        <c:lblAlgn val="ctr"/>
        <c:lblOffset val="0"/>
        <c:noMultiLvlLbl val="0"/>
      </c:catAx>
      <c:valAx>
        <c:axId val="-1217771104"/>
        <c:scaling>
          <c:orientation val="minMax"/>
          <c:max val="0.28000000000000003"/>
          <c:min val="-0.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7501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8524242931158"/>
          <c:y val="0.93057315917684302"/>
          <c:w val="0.23670289539220599"/>
          <c:h val="6.05642110610853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Attribution_P4'!$C$42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Attribution_P4'!$B$41:$B$53</c:f>
              <c:strCache>
                <c:ptCount val="13"/>
                <c:pt idx="0">
                  <c:v>Sectors:</c:v>
                </c:pt>
                <c:pt idx="2">
                  <c:v>Consumer Discretionary</c:v>
                </c:pt>
                <c:pt idx="3">
                  <c:v>Consumer Staples</c:v>
                </c:pt>
                <c:pt idx="4">
                  <c:v>Energy</c:v>
                </c:pt>
                <c:pt idx="5">
                  <c:v>Financials</c:v>
                </c:pt>
                <c:pt idx="6">
                  <c:v>Health Care</c:v>
                </c:pt>
                <c:pt idx="7">
                  <c:v>Industrials</c:v>
                </c:pt>
                <c:pt idx="8">
                  <c:v>Information Technology</c:v>
                </c:pt>
                <c:pt idx="9">
                  <c:v>Materials</c:v>
                </c:pt>
                <c:pt idx="10">
                  <c:v>Real Estate</c:v>
                </c:pt>
                <c:pt idx="11">
                  <c:v>Telecommunication Services</c:v>
                </c:pt>
                <c:pt idx="12">
                  <c:v>Utilities</c:v>
                </c:pt>
              </c:strCache>
            </c:strRef>
          </c:cat>
          <c:val>
            <c:numRef>
              <c:f>'Perf. Attribution_P4'!$C$43:$C$53</c:f>
              <c:numCache>
                <c:formatCode>0.0%</c:formatCode>
                <c:ptCount val="11"/>
                <c:pt idx="0">
                  <c:v>0.27332296902452002</c:v>
                </c:pt>
                <c:pt idx="1">
                  <c:v>0.09</c:v>
                </c:pt>
                <c:pt idx="2">
                  <c:v>0.01</c:v>
                </c:pt>
                <c:pt idx="3">
                  <c:v>0.169704919583719</c:v>
                </c:pt>
                <c:pt idx="4">
                  <c:v>0.02</c:v>
                </c:pt>
                <c:pt idx="5">
                  <c:v>0.23499999999999999</c:v>
                </c:pt>
                <c:pt idx="6">
                  <c:v>8.1972111391760694E-2</c:v>
                </c:pt>
                <c:pt idx="7">
                  <c:v>1.4999999999999999E-2</c:v>
                </c:pt>
                <c:pt idx="8">
                  <c:v>5.0000000000000001E-3</c:v>
                </c:pt>
                <c:pt idx="9">
                  <c:v>1.4999999999999999E-2</c:v>
                </c:pt>
                <c:pt idx="10" formatCode="0.00%">
                  <c:v>8.5000000000000006E-2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4-4280-A69D-A88D53317802}"/>
            </c:ext>
          </c:extLst>
        </c:ser>
        <c:ser>
          <c:idx val="1"/>
          <c:order val="1"/>
          <c:tx>
            <c:strRef>
              <c:f>'Perf. Attribution_P4'!$D$42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Attribution_P4'!$B$41:$B$53</c:f>
              <c:strCache>
                <c:ptCount val="13"/>
                <c:pt idx="0">
                  <c:v>Sectors:</c:v>
                </c:pt>
                <c:pt idx="2">
                  <c:v>Consumer Discretionary</c:v>
                </c:pt>
                <c:pt idx="3">
                  <c:v>Consumer Staples</c:v>
                </c:pt>
                <c:pt idx="4">
                  <c:v>Energy</c:v>
                </c:pt>
                <c:pt idx="5">
                  <c:v>Financials</c:v>
                </c:pt>
                <c:pt idx="6">
                  <c:v>Health Care</c:v>
                </c:pt>
                <c:pt idx="7">
                  <c:v>Industrials</c:v>
                </c:pt>
                <c:pt idx="8">
                  <c:v>Information Technology</c:v>
                </c:pt>
                <c:pt idx="9">
                  <c:v>Materials</c:v>
                </c:pt>
                <c:pt idx="10">
                  <c:v>Real Estate</c:v>
                </c:pt>
                <c:pt idx="11">
                  <c:v>Telecommunication Services</c:v>
                </c:pt>
                <c:pt idx="12">
                  <c:v>Utilities</c:v>
                </c:pt>
              </c:strCache>
            </c:strRef>
          </c:cat>
          <c:val>
            <c:numRef>
              <c:f>'Perf. Attribution_P4'!$D$43:$D$53</c:f>
              <c:numCache>
                <c:formatCode>0.00%</c:formatCode>
                <c:ptCount val="11"/>
                <c:pt idx="0">
                  <c:v>0.15759576104561199</c:v>
                </c:pt>
                <c:pt idx="1">
                  <c:v>0.14824283409639899</c:v>
                </c:pt>
                <c:pt idx="2">
                  <c:v>6.4334835097514004E-2</c:v>
                </c:pt>
                <c:pt idx="3">
                  <c:v>0.187207512030026</c:v>
                </c:pt>
                <c:pt idx="4">
                  <c:v>7.8270781888397603E-2</c:v>
                </c:pt>
                <c:pt idx="5">
                  <c:v>0.134250483457593</c:v>
                </c:pt>
                <c:pt idx="6">
                  <c:v>7.1610388090157504E-2</c:v>
                </c:pt>
                <c:pt idx="7">
                  <c:v>5.0030487193002599E-2</c:v>
                </c:pt>
                <c:pt idx="8" formatCode="0.000%">
                  <c:v>6.6334566974761899E-3</c:v>
                </c:pt>
                <c:pt idx="9">
                  <c:v>5.0977442193195902E-2</c:v>
                </c:pt>
                <c:pt idx="10" formatCode="0%">
                  <c:v>5.0846018210626301E-2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4-4280-A69D-A88D53317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8078112"/>
        <c:axId val="-1052671840"/>
      </c:barChart>
      <c:catAx>
        <c:axId val="-115807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52671840"/>
        <c:crosses val="autoZero"/>
        <c:auto val="1"/>
        <c:lblAlgn val="ctr"/>
        <c:lblOffset val="100"/>
        <c:noMultiLvlLbl val="0"/>
      </c:catAx>
      <c:valAx>
        <c:axId val="-105267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158078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Attributio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'Perf. Attribution_P4'!$I$41:$I$42</c:f>
              <c:strCache>
                <c:ptCount val="2"/>
                <c:pt idx="0">
                  <c:v>Allocation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'Perf. Attribution_P4'!$B$43:$B$53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Attribution_P4'!$I$43:$I$53</c:f>
              <c:numCache>
                <c:formatCode>0.00%</c:formatCode>
                <c:ptCount val="11"/>
                <c:pt idx="0">
                  <c:v>9.8381632245068303E-3</c:v>
                </c:pt>
                <c:pt idx="1">
                  <c:v>9.5446575646014609E-3</c:v>
                </c:pt>
                <c:pt idx="2">
                  <c:v>1.2637434076129799E-3</c:v>
                </c:pt>
                <c:pt idx="3">
                  <c:v>-1.5549225790979901E-3</c:v>
                </c:pt>
                <c:pt idx="4">
                  <c:v>-5.4922590615524001E-4</c:v>
                </c:pt>
                <c:pt idx="5">
                  <c:v>-3.8170329440939801E-4</c:v>
                </c:pt>
                <c:pt idx="6">
                  <c:v>8.2835181051880305E-5</c:v>
                </c:pt>
                <c:pt idx="7">
                  <c:v>2.3339370390403199E-3</c:v>
                </c:pt>
                <c:pt idx="8">
                  <c:v>9.4581876108713905E-5</c:v>
                </c:pt>
                <c:pt idx="9">
                  <c:v>3.2898800813221002E-4</c:v>
                </c:pt>
                <c:pt idx="10">
                  <c:v>-5.7566782374453404E-4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52-47D0-BCD5-102644DBCAA6}"/>
            </c:ext>
          </c:extLst>
        </c:ser>
        <c:ser>
          <c:idx val="1"/>
          <c:order val="1"/>
          <c:tx>
            <c:strRef>
              <c:f>'Perf. Attribution_P4'!$J$41:$J$42</c:f>
              <c:strCache>
                <c:ptCount val="2"/>
                <c:pt idx="0">
                  <c:v>Selection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'Perf. Attribution_P4'!$B$43:$B$53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'Perf. Attribution_P4'!$J$43:$J$53</c:f>
              <c:numCache>
                <c:formatCode>0.00%</c:formatCode>
                <c:ptCount val="11"/>
                <c:pt idx="0">
                  <c:v>-5.5477963305394402E-2</c:v>
                </c:pt>
                <c:pt idx="1">
                  <c:v>1.21176038323668E-2</c:v>
                </c:pt>
                <c:pt idx="2">
                  <c:v>3.6553380614502598E-4</c:v>
                </c:pt>
                <c:pt idx="3">
                  <c:v>9.5479388140679803E-3</c:v>
                </c:pt>
                <c:pt idx="4">
                  <c:v>-8.8306082343144496E-4</c:v>
                </c:pt>
                <c:pt idx="5">
                  <c:v>4.3519097501310902E-2</c:v>
                </c:pt>
                <c:pt idx="6">
                  <c:v>-5.3086845151653602E-3</c:v>
                </c:pt>
                <c:pt idx="7">
                  <c:v>1.8421623785126299E-3</c:v>
                </c:pt>
                <c:pt idx="8">
                  <c:v>3.39585372916185E-5</c:v>
                </c:pt>
                <c:pt idx="9">
                  <c:v>2.7184312964835099E-4</c:v>
                </c:pt>
                <c:pt idx="10">
                  <c:v>-2.1580324797535002E-3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52-47D0-BCD5-102644DBCA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93356848"/>
        <c:axId val="-1393359056"/>
      </c:barChart>
      <c:catAx>
        <c:axId val="-139335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359056"/>
        <c:crosses val="autoZero"/>
        <c:auto val="1"/>
        <c:lblAlgn val="ctr"/>
        <c:lblOffset val="100"/>
        <c:noMultiLvlLbl val="0"/>
      </c:catAx>
      <c:valAx>
        <c:axId val="-1393359056"/>
        <c:scaling>
          <c:orientation val="minMax"/>
          <c:max val="0.05"/>
          <c:min val="-0.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35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Multiperiod!$B$69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Multiperiod!$B$70:$B$80</c:f>
              <c:numCache>
                <c:formatCode>0.00%</c:formatCode>
                <c:ptCount val="11"/>
                <c:pt idx="0">
                  <c:v>0.155525</c:v>
                </c:pt>
                <c:pt idx="1">
                  <c:v>0.151475</c:v>
                </c:pt>
                <c:pt idx="2">
                  <c:v>6.3674999999999995E-2</c:v>
                </c:pt>
                <c:pt idx="3">
                  <c:v>0.18692500000000001</c:v>
                </c:pt>
                <c:pt idx="4">
                  <c:v>7.7549999999999994E-2</c:v>
                </c:pt>
                <c:pt idx="5">
                  <c:v>0.13517499999999999</c:v>
                </c:pt>
                <c:pt idx="6">
                  <c:v>7.1325E-2</c:v>
                </c:pt>
                <c:pt idx="7">
                  <c:v>5.0474999999999999E-2</c:v>
                </c:pt>
                <c:pt idx="8">
                  <c:v>6.7000000000000002E-3</c:v>
                </c:pt>
                <c:pt idx="9">
                  <c:v>5.0525E-2</c:v>
                </c:pt>
                <c:pt idx="10">
                  <c:v>5.0575000000000002E-2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5-4545-A78F-F95A139371AD}"/>
            </c:ext>
          </c:extLst>
        </c:ser>
        <c:ser>
          <c:idx val="1"/>
          <c:order val="1"/>
          <c:tx>
            <c:strRef>
              <c:f>Multiperiod!$C$69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Multiperiod!$C$70:$C$80</c:f>
              <c:numCache>
                <c:formatCode>0.00%</c:formatCode>
                <c:ptCount val="11"/>
                <c:pt idx="0">
                  <c:v>0.26733074225613002</c:v>
                </c:pt>
                <c:pt idx="1">
                  <c:v>0.219</c:v>
                </c:pt>
                <c:pt idx="2">
                  <c:v>2.5000000000000001E-3</c:v>
                </c:pt>
                <c:pt idx="3">
                  <c:v>0.102425</c:v>
                </c:pt>
                <c:pt idx="4">
                  <c:v>3.4000000000000002E-2</c:v>
                </c:pt>
                <c:pt idx="5">
                  <c:v>0.17474999999999999</c:v>
                </c:pt>
                <c:pt idx="6">
                  <c:v>2.0500000000000001E-2</c:v>
                </c:pt>
                <c:pt idx="7">
                  <c:v>2.2749999999999999E-2</c:v>
                </c:pt>
                <c:pt idx="8">
                  <c:v>2.0250000000000001E-2</c:v>
                </c:pt>
                <c:pt idx="9">
                  <c:v>3.7499999999999999E-3</c:v>
                </c:pt>
                <c:pt idx="10">
                  <c:v>0.13275000000000001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5-4545-A78F-F95A139371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91492272"/>
        <c:axId val="-1053976720"/>
      </c:barChart>
      <c:catAx>
        <c:axId val="-99149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53976720"/>
        <c:crosses val="autoZero"/>
        <c:auto val="1"/>
        <c:lblAlgn val="ctr"/>
        <c:lblOffset val="100"/>
        <c:noMultiLvlLbl val="0"/>
      </c:catAx>
      <c:valAx>
        <c:axId val="-105397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9149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Multiperiod!$E$69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Multiperiod!$E$70:$E$80</c:f>
              <c:numCache>
                <c:formatCode>0.00%</c:formatCode>
                <c:ptCount val="11"/>
                <c:pt idx="0">
                  <c:v>0.22220438380643001</c:v>
                </c:pt>
                <c:pt idx="1">
                  <c:v>2.0416169722399902E-2</c:v>
                </c:pt>
                <c:pt idx="2">
                  <c:v>0.11087397648451899</c:v>
                </c:pt>
                <c:pt idx="3">
                  <c:v>-0.353931481310717</c:v>
                </c:pt>
                <c:pt idx="4">
                  <c:v>3.0136505877804899E-2</c:v>
                </c:pt>
                <c:pt idx="5">
                  <c:v>-0.25192481393796401</c:v>
                </c:pt>
                <c:pt idx="6">
                  <c:v>-7.38489939742384E-2</c:v>
                </c:pt>
                <c:pt idx="7">
                  <c:v>-4.1345449199996699E-2</c:v>
                </c:pt>
                <c:pt idx="8">
                  <c:v>-3.8471872191748698E-3</c:v>
                </c:pt>
                <c:pt idx="9">
                  <c:v>3.6196532477809698E-2</c:v>
                </c:pt>
                <c:pt idx="10">
                  <c:v>0.10915208554166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C-48D9-8AD2-364BC02F72F7}"/>
            </c:ext>
          </c:extLst>
        </c:ser>
        <c:ser>
          <c:idx val="1"/>
          <c:order val="1"/>
          <c:tx>
            <c:strRef>
              <c:f>Multiperiod!$F$69</c:f>
              <c:strCache>
                <c:ptCount val="1"/>
                <c:pt idx="0">
                  <c:v>Portfolio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Multiperiod!$F$70:$F$80</c:f>
              <c:numCache>
                <c:formatCode>0.00%</c:formatCode>
                <c:ptCount val="11"/>
                <c:pt idx="0">
                  <c:v>-6.8052554177261398E-3</c:v>
                </c:pt>
                <c:pt idx="1">
                  <c:v>0.21286976133181601</c:v>
                </c:pt>
                <c:pt idx="2">
                  <c:v>7.5700000000000101E-2</c:v>
                </c:pt>
                <c:pt idx="3">
                  <c:v>0.32745549577675997</c:v>
                </c:pt>
                <c:pt idx="4">
                  <c:v>0.16366078047053501</c:v>
                </c:pt>
                <c:pt idx="5">
                  <c:v>0.42693867461081603</c:v>
                </c:pt>
                <c:pt idx="6">
                  <c:v>5.6000000000000503E-3</c:v>
                </c:pt>
                <c:pt idx="7">
                  <c:v>0.172249238182904</c:v>
                </c:pt>
                <c:pt idx="8">
                  <c:v>3.9101949010055301E-2</c:v>
                </c:pt>
                <c:pt idx="9">
                  <c:v>6.0100000000000001E-2</c:v>
                </c:pt>
                <c:pt idx="10">
                  <c:v>9.0274653701419197E-2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3C-48D9-8AD2-364BC02F7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49639328"/>
        <c:axId val="-1417892928"/>
      </c:barChart>
      <c:catAx>
        <c:axId val="-1349639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417892928"/>
        <c:crosses val="autoZero"/>
        <c:auto val="1"/>
        <c:lblAlgn val="ctr"/>
        <c:lblOffset val="100"/>
        <c:noMultiLvlLbl val="0"/>
      </c:catAx>
      <c:valAx>
        <c:axId val="-1417892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4963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attribution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Multiperiod!$J$69</c:f>
              <c:strCache>
                <c:ptCount val="1"/>
                <c:pt idx="0">
                  <c:v>Allocation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Multiperiod!$J$70:$J$82</c:f>
              <c:numCache>
                <c:formatCode>0.00%</c:formatCode>
                <c:ptCount val="13"/>
                <c:pt idx="0">
                  <c:v>3.2879392025421401E-2</c:v>
                </c:pt>
                <c:pt idx="1">
                  <c:v>5.69067448130798E-2</c:v>
                </c:pt>
                <c:pt idx="2">
                  <c:v>-8.7390229946338396E-3</c:v>
                </c:pt>
                <c:pt idx="3">
                  <c:v>5.1155795561109003E-2</c:v>
                </c:pt>
                <c:pt idx="4">
                  <c:v>-2.8265461374976202E-3</c:v>
                </c:pt>
                <c:pt idx="5">
                  <c:v>6.7700902187376802E-3</c:v>
                </c:pt>
                <c:pt idx="6">
                  <c:v>6.2542315132499797E-3</c:v>
                </c:pt>
                <c:pt idx="7">
                  <c:v>4.4978769818247296E-3</c:v>
                </c:pt>
                <c:pt idx="8">
                  <c:v>5.4281211073860603E-3</c:v>
                </c:pt>
                <c:pt idx="9">
                  <c:v>-3.0022290810476399E-3</c:v>
                </c:pt>
                <c:pt idx="10">
                  <c:v>1.04792396456379E-2</c:v>
                </c:pt>
                <c:pt idx="12">
                  <c:v>0.15980369365326699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C2-4A73-AC68-4AB2D27F5406}"/>
            </c:ext>
          </c:extLst>
        </c:ser>
        <c:ser>
          <c:idx val="1"/>
          <c:order val="1"/>
          <c:tx>
            <c:strRef>
              <c:f>Multiperiod!$K$69</c:f>
              <c:strCache>
                <c:ptCount val="1"/>
                <c:pt idx="0">
                  <c:v>Selection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Multiperiod!$A$70:$A$80</c:f>
              <c:strCache>
                <c:ptCount val="11"/>
                <c:pt idx="0">
                  <c:v>Consumer Discretionary</c:v>
                </c:pt>
                <c:pt idx="1">
                  <c:v>Consumer Staples</c:v>
                </c:pt>
                <c:pt idx="2">
                  <c:v>Energy</c:v>
                </c:pt>
                <c:pt idx="3">
                  <c:v>Financials</c:v>
                </c:pt>
                <c:pt idx="4">
                  <c:v>Health Care</c:v>
                </c:pt>
                <c:pt idx="5">
                  <c:v>Industrials</c:v>
                </c:pt>
                <c:pt idx="6">
                  <c:v>Information Technology</c:v>
                </c:pt>
                <c:pt idx="7">
                  <c:v>Materials</c:v>
                </c:pt>
                <c:pt idx="8">
                  <c:v>Real Estate</c:v>
                </c:pt>
                <c:pt idx="9">
                  <c:v>Telecommunication Services</c:v>
                </c:pt>
                <c:pt idx="10">
                  <c:v>Utilities</c:v>
                </c:pt>
              </c:strCache>
            </c:strRef>
          </c:cat>
          <c:val>
            <c:numRef>
              <c:f>Multiperiod!$K$70:$K$82</c:f>
              <c:numCache>
                <c:formatCode>0.00%</c:formatCode>
                <c:ptCount val="13"/>
                <c:pt idx="0">
                  <c:v>-8.9328578336011003E-2</c:v>
                </c:pt>
                <c:pt idx="1">
                  <c:v>8.4368794566890004E-2</c:v>
                </c:pt>
                <c:pt idx="2">
                  <c:v>4.1186891232872702E-4</c:v>
                </c:pt>
                <c:pt idx="3">
                  <c:v>2.1095196131768301E-2</c:v>
                </c:pt>
                <c:pt idx="4">
                  <c:v>5.4577683142355499E-3</c:v>
                </c:pt>
                <c:pt idx="5">
                  <c:v>8.5260122369869698E-2</c:v>
                </c:pt>
                <c:pt idx="6">
                  <c:v>-5.9795263730872301E-3</c:v>
                </c:pt>
                <c:pt idx="7">
                  <c:v>6.4453410515080802E-3</c:v>
                </c:pt>
                <c:pt idx="8">
                  <c:v>1.55093355279939E-3</c:v>
                </c:pt>
                <c:pt idx="9">
                  <c:v>1.1647112684705799E-4</c:v>
                </c:pt>
                <c:pt idx="10">
                  <c:v>-7.4717074352042704E-3</c:v>
                </c:pt>
                <c:pt idx="12">
                  <c:v>0.10192668388194399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C2-4A73-AC68-4AB2D27F5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18533344"/>
        <c:axId val="-1349799776"/>
      </c:barChart>
      <c:catAx>
        <c:axId val="-141853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49799776"/>
        <c:crosses val="autoZero"/>
        <c:auto val="1"/>
        <c:lblAlgn val="ctr"/>
        <c:lblOffset val="100"/>
        <c:noMultiLvlLbl val="0"/>
      </c:catAx>
      <c:valAx>
        <c:axId val="-1349799776"/>
        <c:scaling>
          <c:orientation val="minMax"/>
          <c:max val="0.18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41853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'Final report'!$C$4</c:f>
              <c:strCache>
                <c:ptCount val="1"/>
                <c:pt idx="0">
                  <c:v>Portfolio 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'Final report'!$B$5:$B$56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report'!$C$5:$C$56</c:f>
              <c:numCache>
                <c:formatCode>0.000%</c:formatCode>
                <c:ptCount val="52"/>
                <c:pt idx="0">
                  <c:v>1.70586464687408E-2</c:v>
                </c:pt>
                <c:pt idx="1">
                  <c:v>1.3354542503156901E-3</c:v>
                </c:pt>
                <c:pt idx="2">
                  <c:v>-5.1159461531968898E-3</c:v>
                </c:pt>
                <c:pt idx="3">
                  <c:v>-1.17526284030841E-2</c:v>
                </c:pt>
                <c:pt idx="4">
                  <c:v>2.7084353534630401E-2</c:v>
                </c:pt>
                <c:pt idx="5">
                  <c:v>1.7506242747315499E-2</c:v>
                </c:pt>
                <c:pt idx="6">
                  <c:v>5.6136877192608796E-4</c:v>
                </c:pt>
                <c:pt idx="7">
                  <c:v>-1.79923005621343E-2</c:v>
                </c:pt>
                <c:pt idx="8">
                  <c:v>5.2903560868167001E-3</c:v>
                </c:pt>
                <c:pt idx="9">
                  <c:v>1.36393026698891E-2</c:v>
                </c:pt>
                <c:pt idx="10">
                  <c:v>2.4351606687974601E-4</c:v>
                </c:pt>
                <c:pt idx="11">
                  <c:v>-3.23829561973169E-3</c:v>
                </c:pt>
                <c:pt idx="12">
                  <c:v>-3.3401476941322802E-3</c:v>
                </c:pt>
                <c:pt idx="13">
                  <c:v>-3.1076647414835901E-2</c:v>
                </c:pt>
                <c:pt idx="14">
                  <c:v>4.0300247434713098E-3</c:v>
                </c:pt>
                <c:pt idx="15">
                  <c:v>2.08296717104186E-2</c:v>
                </c:pt>
                <c:pt idx="16">
                  <c:v>-1.6159960237297301E-2</c:v>
                </c:pt>
                <c:pt idx="17">
                  <c:v>1.0083735531007601E-2</c:v>
                </c:pt>
                <c:pt idx="18">
                  <c:v>1.9319898683653702E-2</c:v>
                </c:pt>
                <c:pt idx="19">
                  <c:v>-2.7253047604315999E-2</c:v>
                </c:pt>
                <c:pt idx="20">
                  <c:v>1.19346782761366E-2</c:v>
                </c:pt>
                <c:pt idx="21">
                  <c:v>-2.0183873342446198E-3</c:v>
                </c:pt>
                <c:pt idx="22">
                  <c:v>3.62921303026389E-3</c:v>
                </c:pt>
                <c:pt idx="23">
                  <c:v>4.8049444976354999E-3</c:v>
                </c:pt>
                <c:pt idx="24">
                  <c:v>1.4201932727673E-2</c:v>
                </c:pt>
                <c:pt idx="25">
                  <c:v>-4.6750626980563799E-3</c:v>
                </c:pt>
                <c:pt idx="26">
                  <c:v>1.17651202961626E-2</c:v>
                </c:pt>
                <c:pt idx="27">
                  <c:v>-2.7419129774233498E-4</c:v>
                </c:pt>
                <c:pt idx="28">
                  <c:v>7.7199335589381102E-3</c:v>
                </c:pt>
                <c:pt idx="29">
                  <c:v>-7.2706041356426802E-3</c:v>
                </c:pt>
                <c:pt idx="30">
                  <c:v>1.7427549329646099E-2</c:v>
                </c:pt>
                <c:pt idx="31">
                  <c:v>1.2964103639739899E-2</c:v>
                </c:pt>
                <c:pt idx="32">
                  <c:v>-1.81019159356311E-2</c:v>
                </c:pt>
                <c:pt idx="33">
                  <c:v>3.9643839243130898E-3</c:v>
                </c:pt>
                <c:pt idx="34">
                  <c:v>3.7256382050953E-3</c:v>
                </c:pt>
                <c:pt idx="35">
                  <c:v>-1.3609559875999599E-2</c:v>
                </c:pt>
                <c:pt idx="36">
                  <c:v>2.6935744412987499E-2</c:v>
                </c:pt>
                <c:pt idx="37">
                  <c:v>-2.10164526598072E-2</c:v>
                </c:pt>
                <c:pt idx="38">
                  <c:v>-2.28197813881137E-3</c:v>
                </c:pt>
                <c:pt idx="39">
                  <c:v>-1.18617680668616E-2</c:v>
                </c:pt>
                <c:pt idx="40">
                  <c:v>2.4632900482481901E-2</c:v>
                </c:pt>
                <c:pt idx="41">
                  <c:v>-1.21764771413611E-2</c:v>
                </c:pt>
                <c:pt idx="42">
                  <c:v>2.1406396838352899E-2</c:v>
                </c:pt>
                <c:pt idx="43">
                  <c:v>-1.01407721121341E-2</c:v>
                </c:pt>
                <c:pt idx="44">
                  <c:v>-2.9004027183622799E-2</c:v>
                </c:pt>
                <c:pt idx="45">
                  <c:v>-4.9802984432222502E-2</c:v>
                </c:pt>
                <c:pt idx="46">
                  <c:v>1.66474444649907E-2</c:v>
                </c:pt>
                <c:pt idx="47">
                  <c:v>7.07933312920404E-3</c:v>
                </c:pt>
                <c:pt idx="48">
                  <c:v>-3.5581452605909301E-2</c:v>
                </c:pt>
                <c:pt idx="49">
                  <c:v>2.4447714532953E-2</c:v>
                </c:pt>
                <c:pt idx="50">
                  <c:v>2.5320764044664899E-2</c:v>
                </c:pt>
                <c:pt idx="51">
                  <c:v>-2.69558365964403E-2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4D-46AD-ABEB-0CC88FD1FA14}"/>
            </c:ext>
          </c:extLst>
        </c:ser>
        <c:ser>
          <c:idx val="1"/>
          <c:order val="1"/>
          <c:tx>
            <c:strRef>
              <c:f>'Final report'!$D$4</c:f>
              <c:strCache>
                <c:ptCount val="1"/>
                <c:pt idx="0">
                  <c:v>Portfolio 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'Final report'!$B$5:$B$56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report'!$D$5:$D$56</c:f>
              <c:numCache>
                <c:formatCode>0.000%</c:formatCode>
                <c:ptCount val="52"/>
                <c:pt idx="0">
                  <c:v>2.1742585208771599E-2</c:v>
                </c:pt>
                <c:pt idx="1">
                  <c:v>-3.53623692697284E-3</c:v>
                </c:pt>
                <c:pt idx="2">
                  <c:v>-5.7791393017797496E-3</c:v>
                </c:pt>
                <c:pt idx="3">
                  <c:v>-1.0801218871466E-2</c:v>
                </c:pt>
                <c:pt idx="4">
                  <c:v>2.8239280752337999E-2</c:v>
                </c:pt>
                <c:pt idx="5">
                  <c:v>1.9183566803743401E-2</c:v>
                </c:pt>
                <c:pt idx="6">
                  <c:v>2.3895276622977299E-3</c:v>
                </c:pt>
                <c:pt idx="7">
                  <c:v>-1.12336873546572E-2</c:v>
                </c:pt>
                <c:pt idx="8">
                  <c:v>4.5191265298157902E-3</c:v>
                </c:pt>
                <c:pt idx="9">
                  <c:v>1.6690936253886599E-2</c:v>
                </c:pt>
                <c:pt idx="10">
                  <c:v>5.24516435715882E-3</c:v>
                </c:pt>
                <c:pt idx="11">
                  <c:v>-5.7707666662827903E-3</c:v>
                </c:pt>
                <c:pt idx="12">
                  <c:v>1.3866501747616599E-3</c:v>
                </c:pt>
                <c:pt idx="13">
                  <c:v>-3.08467185847555E-2</c:v>
                </c:pt>
                <c:pt idx="14">
                  <c:v>2.68734201125914E-3</c:v>
                </c:pt>
                <c:pt idx="15">
                  <c:v>2.34583980444187E-2</c:v>
                </c:pt>
                <c:pt idx="16">
                  <c:v>-1.8801534204957799E-2</c:v>
                </c:pt>
                <c:pt idx="17">
                  <c:v>-5.1172659764314498E-3</c:v>
                </c:pt>
                <c:pt idx="18">
                  <c:v>2.4437756533882402E-2</c:v>
                </c:pt>
                <c:pt idx="19">
                  <c:v>-1.90862961573715E-2</c:v>
                </c:pt>
                <c:pt idx="20">
                  <c:v>1.5927782401237701E-2</c:v>
                </c:pt>
                <c:pt idx="21">
                  <c:v>-1.91114079987259E-3</c:v>
                </c:pt>
                <c:pt idx="22">
                  <c:v>-1.3108922267105699E-3</c:v>
                </c:pt>
                <c:pt idx="23">
                  <c:v>7.4135531021448696E-3</c:v>
                </c:pt>
                <c:pt idx="24">
                  <c:v>1.40209632969141E-2</c:v>
                </c:pt>
                <c:pt idx="25">
                  <c:v>2.8746375485337199E-3</c:v>
                </c:pt>
                <c:pt idx="26">
                  <c:v>1.3454840552013301E-2</c:v>
                </c:pt>
                <c:pt idx="27">
                  <c:v>5.4038806161596196E-3</c:v>
                </c:pt>
                <c:pt idx="28">
                  <c:v>1.0026424425118899E-2</c:v>
                </c:pt>
                <c:pt idx="29">
                  <c:v>-3.8925876203371702E-4</c:v>
                </c:pt>
                <c:pt idx="30">
                  <c:v>1.29991660226176E-2</c:v>
                </c:pt>
                <c:pt idx="31">
                  <c:v>1.7321992488301099E-2</c:v>
                </c:pt>
                <c:pt idx="32">
                  <c:v>-1.9671820260606199E-2</c:v>
                </c:pt>
                <c:pt idx="33">
                  <c:v>-6.04545311850918E-3</c:v>
                </c:pt>
                <c:pt idx="34">
                  <c:v>8.1875918646097598E-3</c:v>
                </c:pt>
                <c:pt idx="35">
                  <c:v>-7.3629419456379599E-3</c:v>
                </c:pt>
                <c:pt idx="36">
                  <c:v>2.08116706153967E-2</c:v>
                </c:pt>
                <c:pt idx="37">
                  <c:v>-1.1503724091261699E-2</c:v>
                </c:pt>
                <c:pt idx="38">
                  <c:v>8.06863638454016E-4</c:v>
                </c:pt>
                <c:pt idx="39">
                  <c:v>-1.2704058248211501E-2</c:v>
                </c:pt>
                <c:pt idx="40">
                  <c:v>2.5273245789779498E-2</c:v>
                </c:pt>
                <c:pt idx="41">
                  <c:v>-6.1916354983578203E-3</c:v>
                </c:pt>
                <c:pt idx="42">
                  <c:v>1.5133371065984801E-2</c:v>
                </c:pt>
                <c:pt idx="43">
                  <c:v>-1.59083851391944E-2</c:v>
                </c:pt>
                <c:pt idx="44">
                  <c:v>-3.05912374001901E-2</c:v>
                </c:pt>
                <c:pt idx="45">
                  <c:v>-4.95812951376427E-2</c:v>
                </c:pt>
                <c:pt idx="46">
                  <c:v>2.2328491774601E-2</c:v>
                </c:pt>
                <c:pt idx="47">
                  <c:v>7.4833542105087704E-3</c:v>
                </c:pt>
                <c:pt idx="48">
                  <c:v>-3.66852752962415E-2</c:v>
                </c:pt>
                <c:pt idx="49">
                  <c:v>3.5530484297103898E-2</c:v>
                </c:pt>
                <c:pt idx="50">
                  <c:v>1.1776164406453E-2</c:v>
                </c:pt>
                <c:pt idx="51">
                  <c:v>-3.1495242998006101E-2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4D-46AD-ABEB-0CC88FD1FA14}"/>
            </c:ext>
          </c:extLst>
        </c:ser>
        <c:ser>
          <c:idx val="2"/>
          <c:order val="2"/>
          <c:tx>
            <c:strRef>
              <c:f>'Final report'!$E$4</c:f>
              <c:strCache>
                <c:ptCount val="1"/>
                <c:pt idx="0">
                  <c:v>Portfolio 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'Final report'!$B$5:$B$56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report'!$E$5:$E$56</c:f>
              <c:numCache>
                <c:formatCode>0.000%</c:formatCode>
                <c:ptCount val="52"/>
                <c:pt idx="0">
                  <c:v>1.7909362208764001E-2</c:v>
                </c:pt>
                <c:pt idx="1">
                  <c:v>-2.4058422517908001E-3</c:v>
                </c:pt>
                <c:pt idx="2">
                  <c:v>-1.0659843447457599E-2</c:v>
                </c:pt>
                <c:pt idx="3">
                  <c:v>-6.8136987260830704E-5</c:v>
                </c:pt>
                <c:pt idx="4">
                  <c:v>3.2691258077658901E-2</c:v>
                </c:pt>
                <c:pt idx="5">
                  <c:v>2.3168586924262401E-2</c:v>
                </c:pt>
                <c:pt idx="6">
                  <c:v>-7.0774390955092702E-3</c:v>
                </c:pt>
                <c:pt idx="7">
                  <c:v>-1.1024261627661699E-2</c:v>
                </c:pt>
                <c:pt idx="8">
                  <c:v>-5.8142832454130002E-4</c:v>
                </c:pt>
                <c:pt idx="9">
                  <c:v>9.2874876526479796E-3</c:v>
                </c:pt>
                <c:pt idx="10">
                  <c:v>2.3985228355178898E-3</c:v>
                </c:pt>
                <c:pt idx="11">
                  <c:v>-9.3257556691876999E-3</c:v>
                </c:pt>
                <c:pt idx="12">
                  <c:v>7.3861567697763898E-3</c:v>
                </c:pt>
                <c:pt idx="13">
                  <c:v>-2.4112136467374101E-2</c:v>
                </c:pt>
                <c:pt idx="14">
                  <c:v>1.3458840093038001E-2</c:v>
                </c:pt>
                <c:pt idx="15">
                  <c:v>2.33758269150512E-2</c:v>
                </c:pt>
                <c:pt idx="16">
                  <c:v>-1.42014833075259E-2</c:v>
                </c:pt>
                <c:pt idx="17">
                  <c:v>4.8892996774128599E-3</c:v>
                </c:pt>
                <c:pt idx="18">
                  <c:v>2.0630589817904301E-2</c:v>
                </c:pt>
                <c:pt idx="19">
                  <c:v>-2.52354875906011E-2</c:v>
                </c:pt>
                <c:pt idx="20">
                  <c:v>1.2781126493283499E-2</c:v>
                </c:pt>
                <c:pt idx="21">
                  <c:v>-8.8972034368045103E-3</c:v>
                </c:pt>
                <c:pt idx="22">
                  <c:v>5.4500303742946099E-3</c:v>
                </c:pt>
                <c:pt idx="23">
                  <c:v>-1.3581844440412299E-3</c:v>
                </c:pt>
                <c:pt idx="24">
                  <c:v>2.3896837079340299E-2</c:v>
                </c:pt>
                <c:pt idx="25">
                  <c:v>1.09444311093666E-2</c:v>
                </c:pt>
                <c:pt idx="26">
                  <c:v>1.8242121493571701E-2</c:v>
                </c:pt>
                <c:pt idx="27">
                  <c:v>-8.2127568137864903E-4</c:v>
                </c:pt>
                <c:pt idx="28">
                  <c:v>6.3574962946542999E-3</c:v>
                </c:pt>
                <c:pt idx="29">
                  <c:v>2.64176783956729E-3</c:v>
                </c:pt>
                <c:pt idx="30">
                  <c:v>2.49786714107725E-2</c:v>
                </c:pt>
                <c:pt idx="31">
                  <c:v>1.47694977484566E-2</c:v>
                </c:pt>
                <c:pt idx="32">
                  <c:v>-2.17163190762793E-2</c:v>
                </c:pt>
                <c:pt idx="33">
                  <c:v>-2.8785134902927E-4</c:v>
                </c:pt>
                <c:pt idx="34">
                  <c:v>8.4862099968880996E-3</c:v>
                </c:pt>
                <c:pt idx="35">
                  <c:v>-1.37800157806069E-2</c:v>
                </c:pt>
                <c:pt idx="36">
                  <c:v>2.0439826093318899E-2</c:v>
                </c:pt>
                <c:pt idx="37">
                  <c:v>-1.6366918155455299E-2</c:v>
                </c:pt>
                <c:pt idx="38">
                  <c:v>1.4322852788429101E-3</c:v>
                </c:pt>
                <c:pt idx="39">
                  <c:v>-1.48967412120598E-2</c:v>
                </c:pt>
                <c:pt idx="40">
                  <c:v>3.0007960394998701E-2</c:v>
                </c:pt>
                <c:pt idx="41">
                  <c:v>2.9747303099205498E-3</c:v>
                </c:pt>
                <c:pt idx="42">
                  <c:v>2.4094242349250901E-2</c:v>
                </c:pt>
                <c:pt idx="43">
                  <c:v>-7.1960804039960498E-3</c:v>
                </c:pt>
                <c:pt idx="44">
                  <c:v>-3.0293995384525801E-2</c:v>
                </c:pt>
                <c:pt idx="45">
                  <c:v>-4.4505937381316099E-2</c:v>
                </c:pt>
                <c:pt idx="46">
                  <c:v>3.7473850198891399E-2</c:v>
                </c:pt>
                <c:pt idx="47">
                  <c:v>7.5144309875447204E-3</c:v>
                </c:pt>
                <c:pt idx="48">
                  <c:v>-3.3782213567941699E-2</c:v>
                </c:pt>
                <c:pt idx="49">
                  <c:v>3.3285092706575099E-2</c:v>
                </c:pt>
                <c:pt idx="50">
                  <c:v>1.9807593689544E-2</c:v>
                </c:pt>
                <c:pt idx="51">
                  <c:v>-3.2351548678132197E-2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4D-46AD-ABEB-0CC88FD1FA14}"/>
            </c:ext>
          </c:extLst>
        </c:ser>
        <c:ser>
          <c:idx val="3"/>
          <c:order val="3"/>
          <c:tx>
            <c:strRef>
              <c:f>'Final report'!$F$4</c:f>
              <c:strCache>
                <c:ptCount val="1"/>
                <c:pt idx="0">
                  <c:v>Benchmark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'Final report'!$B$5:$B$56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report'!$F$5:$F$56</c:f>
              <c:numCache>
                <c:formatCode>0.000%</c:formatCode>
                <c:ptCount val="52"/>
                <c:pt idx="0">
                  <c:v>1.6485925409752699E-2</c:v>
                </c:pt>
                <c:pt idx="1">
                  <c:v>-1.4653249279476001E-3</c:v>
                </c:pt>
                <c:pt idx="2">
                  <c:v>-1.35991761542422E-2</c:v>
                </c:pt>
                <c:pt idx="3">
                  <c:v>-2.3171106587091001E-3</c:v>
                </c:pt>
                <c:pt idx="4">
                  <c:v>3.4683324273966802E-2</c:v>
                </c:pt>
                <c:pt idx="5">
                  <c:v>2.7868378099724901E-2</c:v>
                </c:pt>
                <c:pt idx="6">
                  <c:v>-5.8133973253452504E-3</c:v>
                </c:pt>
                <c:pt idx="7">
                  <c:v>-1.3885834304691E-2</c:v>
                </c:pt>
                <c:pt idx="8">
                  <c:v>-2.2274819417844598E-3</c:v>
                </c:pt>
                <c:pt idx="9">
                  <c:v>3.5763980083933799E-3</c:v>
                </c:pt>
                <c:pt idx="10">
                  <c:v>-1.60085973127833E-3</c:v>
                </c:pt>
                <c:pt idx="11">
                  <c:v>-1.17649683358105E-2</c:v>
                </c:pt>
                <c:pt idx="12">
                  <c:v>-5.6435319480407899E-5</c:v>
                </c:pt>
                <c:pt idx="13">
                  <c:v>-2.8727198844139299E-2</c:v>
                </c:pt>
                <c:pt idx="14">
                  <c:v>6.38023405813093E-3</c:v>
                </c:pt>
                <c:pt idx="15">
                  <c:v>1.7928079818929198E-2</c:v>
                </c:pt>
                <c:pt idx="16">
                  <c:v>-2.1052542017164201E-2</c:v>
                </c:pt>
                <c:pt idx="17">
                  <c:v>4.6411778509782798E-3</c:v>
                </c:pt>
                <c:pt idx="18">
                  <c:v>1.1442644035146899E-2</c:v>
                </c:pt>
                <c:pt idx="19">
                  <c:v>-2.8816134982793399E-2</c:v>
                </c:pt>
                <c:pt idx="20">
                  <c:v>1.16518022276109E-2</c:v>
                </c:pt>
                <c:pt idx="21">
                  <c:v>-2.1706137207162502E-3</c:v>
                </c:pt>
                <c:pt idx="22">
                  <c:v>1.5500719780139299E-3</c:v>
                </c:pt>
                <c:pt idx="23">
                  <c:v>1.10631032440156E-3</c:v>
                </c:pt>
                <c:pt idx="24">
                  <c:v>1.96827440982223E-2</c:v>
                </c:pt>
                <c:pt idx="25">
                  <c:v>7.3587347641193004E-3</c:v>
                </c:pt>
                <c:pt idx="26">
                  <c:v>1.50871684239655E-2</c:v>
                </c:pt>
                <c:pt idx="27">
                  <c:v>2.3561483789309402E-3</c:v>
                </c:pt>
                <c:pt idx="28">
                  <c:v>3.4135186439177001E-4</c:v>
                </c:pt>
                <c:pt idx="29">
                  <c:v>1.49810655976523E-4</c:v>
                </c:pt>
                <c:pt idx="30">
                  <c:v>1.30759564948448E-2</c:v>
                </c:pt>
                <c:pt idx="31">
                  <c:v>1.0330674683686401E-2</c:v>
                </c:pt>
                <c:pt idx="32">
                  <c:v>-2.6070743314290601E-2</c:v>
                </c:pt>
                <c:pt idx="33">
                  <c:v>-1.28834424112907E-2</c:v>
                </c:pt>
                <c:pt idx="34">
                  <c:v>9.5194871823782706E-3</c:v>
                </c:pt>
                <c:pt idx="35">
                  <c:v>-1.49892634653457E-2</c:v>
                </c:pt>
                <c:pt idx="36">
                  <c:v>1.8114555427988201E-2</c:v>
                </c:pt>
                <c:pt idx="37">
                  <c:v>-8.6093360620360607E-3</c:v>
                </c:pt>
                <c:pt idx="38">
                  <c:v>-2.0053194327811501E-3</c:v>
                </c:pt>
                <c:pt idx="39">
                  <c:v>-1.39106599613327E-2</c:v>
                </c:pt>
                <c:pt idx="40">
                  <c:v>2.9586524960330599E-2</c:v>
                </c:pt>
                <c:pt idx="41">
                  <c:v>1.3804076360379701E-3</c:v>
                </c:pt>
                <c:pt idx="42">
                  <c:v>1.00924262513806E-2</c:v>
                </c:pt>
                <c:pt idx="43">
                  <c:v>-4.5491042923273501E-4</c:v>
                </c:pt>
                <c:pt idx="44">
                  <c:v>-3.4032368173580602E-2</c:v>
                </c:pt>
                <c:pt idx="45">
                  <c:v>-5.5996117254376698E-2</c:v>
                </c:pt>
                <c:pt idx="46">
                  <c:v>3.0309772428660502E-2</c:v>
                </c:pt>
                <c:pt idx="47">
                  <c:v>4.2780436558889096E-3</c:v>
                </c:pt>
                <c:pt idx="48">
                  <c:v>-3.3912932301988101E-2</c:v>
                </c:pt>
                <c:pt idx="49">
                  <c:v>2.8811188811188802E-2</c:v>
                </c:pt>
                <c:pt idx="50">
                  <c:v>4.9290462909365998E-3</c:v>
                </c:pt>
                <c:pt idx="51">
                  <c:v>-4.0533542793972102E-2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4D-46AD-ABEB-0CC88FD1F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757963424"/>
        <c:axId val="-1055880544"/>
      </c:barChart>
      <c:dateAx>
        <c:axId val="-757963424"/>
        <c:scaling>
          <c:orientation val="minMax"/>
        </c:scaling>
        <c:delete val="0"/>
        <c:axPos val="l"/>
        <c:numFmt formatCode="m/d/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055880544"/>
        <c:crosses val="autoZero"/>
        <c:auto val="1"/>
        <c:lblOffset val="100"/>
        <c:baseTimeUnit val="days"/>
      </c:dateAx>
      <c:valAx>
        <c:axId val="-1055880544"/>
        <c:scaling>
          <c:orientation val="minMax"/>
          <c:max val="0.11"/>
          <c:min val="-0.2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75796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'Final report'!$C$61</c:f>
              <c:strCache>
                <c:ptCount val="1"/>
                <c:pt idx="0">
                  <c:v>Portfolio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'Final report'!$B$62:$B$113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report'!$C$62:$C$113</c:f>
              <c:numCache>
                <c:formatCode>0.000</c:formatCode>
                <c:ptCount val="52"/>
                <c:pt idx="0">
                  <c:v>1017.058646468741</c:v>
                </c:pt>
                <c:pt idx="1">
                  <c:v>1018.416881760988</c:v>
                </c:pt>
                <c:pt idx="2">
                  <c:v>1013.206715832392</c:v>
                </c:pt>
                <c:pt idx="3">
                  <c:v>1001.298873805704</c:v>
                </c:pt>
                <c:pt idx="4">
                  <c:v>1028.418406497686</c:v>
                </c:pt>
                <c:pt idx="5">
                  <c:v>1046.4221487676409</c:v>
                </c:pt>
                <c:pt idx="6">
                  <c:v>1047.0095774842109</c:v>
                </c:pt>
                <c:pt idx="7">
                  <c:v>1028.1714664746819</c:v>
                </c:pt>
                <c:pt idx="8">
                  <c:v>1033.6108596506369</c:v>
                </c:pt>
                <c:pt idx="9">
                  <c:v>1047.7085910082969</c:v>
                </c:pt>
                <c:pt idx="10">
                  <c:v>1047.963724883615</c:v>
                </c:pt>
                <c:pt idx="11">
                  <c:v>1044.570108543687</c:v>
                </c:pt>
                <c:pt idx="12">
                  <c:v>1041.0810901042751</c:v>
                </c:pt>
                <c:pt idx="13">
                  <c:v>1008.727780136851</c:v>
                </c:pt>
                <c:pt idx="14">
                  <c:v>1012.79297805023</c:v>
                </c:pt>
                <c:pt idx="15">
                  <c:v>1033.889123293633</c:v>
                </c:pt>
                <c:pt idx="16">
                  <c:v>1017.1815161714341</c:v>
                </c:pt>
                <c:pt idx="17">
                  <c:v>1027.4385055675359</c:v>
                </c:pt>
                <c:pt idx="18">
                  <c:v>1047.288513398785</c:v>
                </c:pt>
                <c:pt idx="19">
                  <c:v>1018.746709687675</c:v>
                </c:pt>
                <c:pt idx="20">
                  <c:v>1030.90512391267</c:v>
                </c:pt>
                <c:pt idx="21">
                  <c:v>1028.824358067757</c:v>
                </c:pt>
                <c:pt idx="22">
                  <c:v>1032.55818083391</c:v>
                </c:pt>
                <c:pt idx="23">
                  <c:v>1037.5195655833959</c:v>
                </c:pt>
                <c:pt idx="24">
                  <c:v>1052.254348657455</c:v>
                </c:pt>
                <c:pt idx="25">
                  <c:v>1047.33499360318</c:v>
                </c:pt>
                <c:pt idx="26">
                  <c:v>1059.657015793302</c:v>
                </c:pt>
                <c:pt idx="27">
                  <c:v>1059.3664670609801</c:v>
                </c:pt>
                <c:pt idx="28">
                  <c:v>1067.544705801258</c:v>
                </c:pt>
                <c:pt idx="29">
                  <c:v>1059.7830108482749</c:v>
                </c:pt>
                <c:pt idx="30">
                  <c:v>1078.252431548555</c:v>
                </c:pt>
                <c:pt idx="31">
                  <c:v>1092.2310078209521</c:v>
                </c:pt>
                <c:pt idx="32">
                  <c:v>1072.4595339350869</c:v>
                </c:pt>
                <c:pt idx="33">
                  <c:v>1076.7111752708961</c:v>
                </c:pt>
                <c:pt idx="34">
                  <c:v>1080.722611561338</c:v>
                </c:pt>
                <c:pt idx="35">
                  <c:v>1066.0144524699469</c:v>
                </c:pt>
                <c:pt idx="36">
                  <c:v>1094.728345302228</c:v>
                </c:pt>
                <c:pt idx="37">
                  <c:v>1071.7210388578351</c:v>
                </c:pt>
                <c:pt idx="38">
                  <c:v>1069.275394876257</c:v>
                </c:pt>
                <c:pt idx="39">
                  <c:v>1056.591898142633</c:v>
                </c:pt>
                <c:pt idx="40">
                  <c:v>1082.6188212201771</c:v>
                </c:pt>
                <c:pt idx="41">
                  <c:v>1069.4363378907831</c:v>
                </c:pt>
                <c:pt idx="42">
                  <c:v>1092.329116533027</c:v>
                </c:pt>
                <c:pt idx="43">
                  <c:v>1081.252055890817</c:v>
                </c:pt>
                <c:pt idx="44">
                  <c:v>1049.891391869412</c:v>
                </c:pt>
                <c:pt idx="45">
                  <c:v>997.60366722461515</c:v>
                </c:pt>
                <c:pt idx="46">
                  <c:v>1014.211218872808</c:v>
                </c:pt>
                <c:pt idx="47">
                  <c:v>1021.391157954585</c:v>
                </c:pt>
                <c:pt idx="48">
                  <c:v>985.04857687572837</c:v>
                </c:pt>
                <c:pt idx="49">
                  <c:v>1009.130763284278</c:v>
                </c:pt>
                <c:pt idx="50">
                  <c:v>1034.682725231612</c:v>
                </c:pt>
                <c:pt idx="51">
                  <c:v>1006.79198676111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A6-4D95-BF35-23D82A8B70C0}"/>
            </c:ext>
          </c:extLst>
        </c:ser>
        <c:ser>
          <c:idx val="1"/>
          <c:order val="1"/>
          <c:tx>
            <c:strRef>
              <c:f>'Final report'!$D$61</c:f>
              <c:strCache>
                <c:ptCount val="1"/>
                <c:pt idx="0">
                  <c:v>Portfolio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'Final report'!$B$62:$B$113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report'!$D$62:$D$113</c:f>
              <c:numCache>
                <c:formatCode>0.000</c:formatCode>
                <c:ptCount val="52"/>
                <c:pt idx="0">
                  <c:v>1021.742585208772</c:v>
                </c:pt>
                <c:pt idx="1">
                  <c:v>1018.129461349096</c:v>
                </c:pt>
                <c:pt idx="2">
                  <c:v>1012.245549364713</c:v>
                </c:pt>
                <c:pt idx="3">
                  <c:v>1001.312063634358</c:v>
                </c:pt>
                <c:pt idx="4">
                  <c:v>1029.5883961200309</c:v>
                </c:pt>
                <c:pt idx="5">
                  <c:v>1049.33957389736</c:v>
                </c:pt>
                <c:pt idx="6">
                  <c:v>1051.84699983633</c:v>
                </c:pt>
                <c:pt idx="7">
                  <c:v>1040.030879495235</c:v>
                </c:pt>
                <c:pt idx="8">
                  <c:v>1044.7309106345899</c:v>
                </c:pt>
                <c:pt idx="9">
                  <c:v>1062.1684476664559</c:v>
                </c:pt>
                <c:pt idx="10">
                  <c:v>1067.739695749455</c:v>
                </c:pt>
                <c:pt idx="11">
                  <c:v>1061.5780191049571</c:v>
                </c:pt>
                <c:pt idx="12">
                  <c:v>1063.0500564506719</c:v>
                </c:pt>
                <c:pt idx="13">
                  <c:v>1030.2584505178299</c:v>
                </c:pt>
                <c:pt idx="14">
                  <c:v>1033.0271073343611</c:v>
                </c:pt>
                <c:pt idx="15">
                  <c:v>1057.2602684088849</c:v>
                </c:pt>
                <c:pt idx="16">
                  <c:v>1037.3821533088519</c:v>
                </c:pt>
                <c:pt idx="17">
                  <c:v>1032.0735929111679</c:v>
                </c:pt>
                <c:pt idx="18">
                  <c:v>1057.2951560997799</c:v>
                </c:pt>
                <c:pt idx="19">
                  <c:v>1037.1153076247051</c:v>
                </c:pt>
                <c:pt idx="20">
                  <c:v>1053.6342545695441</c:v>
                </c:pt>
                <c:pt idx="21">
                  <c:v>1051.6206111574929</c:v>
                </c:pt>
                <c:pt idx="22">
                  <c:v>1050.2420498728779</c:v>
                </c:pt>
                <c:pt idx="23">
                  <c:v>1058.028075079716</c:v>
                </c:pt>
                <c:pt idx="24">
                  <c:v>1072.862647887514</c:v>
                </c:pt>
                <c:pt idx="25">
                  <c:v>1075.9467391395499</c:v>
                </c:pt>
                <c:pt idx="26">
                  <c:v>1090.423430957132</c:v>
                </c:pt>
                <c:pt idx="27">
                  <c:v>1096.3159489990869</c:v>
                </c:pt>
                <c:pt idx="28">
                  <c:v>1107.3080780077801</c:v>
                </c:pt>
                <c:pt idx="29">
                  <c:v>1106.8770486361441</c:v>
                </c:pt>
                <c:pt idx="30">
                  <c:v>1121.2655271579899</c:v>
                </c:pt>
                <c:pt idx="31">
                  <c:v>1140.6880801968121</c:v>
                </c:pt>
                <c:pt idx="32">
                  <c:v>1118.2486693097651</c:v>
                </c:pt>
                <c:pt idx="33">
                  <c:v>1111.4883494046171</c:v>
                </c:pt>
                <c:pt idx="34">
                  <c:v>1120.5887623718111</c:v>
                </c:pt>
                <c:pt idx="35">
                  <c:v>1112.3379323695331</c:v>
                </c:pt>
                <c:pt idx="36">
                  <c:v>1135.4875430310201</c:v>
                </c:pt>
                <c:pt idx="37">
                  <c:v>1122.4252076269261</c:v>
                </c:pt>
                <c:pt idx="38">
                  <c:v>1123.3308517138439</c:v>
                </c:pt>
                <c:pt idx="39">
                  <c:v>1109.059991141658</c:v>
                </c:pt>
                <c:pt idx="40">
                  <c:v>1137.0895368933921</c:v>
                </c:pt>
                <c:pt idx="41">
                  <c:v>1130.0490929519519</c:v>
                </c:pt>
                <c:pt idx="42">
                  <c:v>1147.150545198373</c:v>
                </c:pt>
                <c:pt idx="43">
                  <c:v>1128.901232512721</c:v>
                </c:pt>
                <c:pt idx="44">
                  <c:v>1094.3667469075569</c:v>
                </c:pt>
                <c:pt idx="45">
                  <c:v>1040.106626240311</c:v>
                </c:pt>
                <c:pt idx="46">
                  <c:v>1063.3306384890259</c:v>
                </c:pt>
                <c:pt idx="47">
                  <c:v>1071.287918299726</c:v>
                </c:pt>
                <c:pt idx="48">
                  <c:v>1031.9874260953629</c:v>
                </c:pt>
                <c:pt idx="49">
                  <c:v>1068.6544391330531</c:v>
                </c:pt>
                <c:pt idx="50">
                  <c:v>1081.2390895019701</c:v>
                </c:pt>
                <c:pt idx="51">
                  <c:v>1047.185201639162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A6-4D95-BF35-23D82A8B70C0}"/>
            </c:ext>
          </c:extLst>
        </c:ser>
        <c:ser>
          <c:idx val="2"/>
          <c:order val="2"/>
          <c:tx>
            <c:strRef>
              <c:f>'Final report'!$E$61</c:f>
              <c:strCache>
                <c:ptCount val="1"/>
                <c:pt idx="0">
                  <c:v>Portfolio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'Final report'!$B$62:$B$113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report'!$E$62:$E$113</c:f>
              <c:numCache>
                <c:formatCode>0.000</c:formatCode>
                <c:ptCount val="52"/>
                <c:pt idx="0">
                  <c:v>1017.909362208764</c:v>
                </c:pt>
                <c:pt idx="1">
                  <c:v>1015.46043285667</c:v>
                </c:pt>
                <c:pt idx="2">
                  <c:v>1004.63578361533</c:v>
                </c:pt>
                <c:pt idx="3">
                  <c:v>1004.567330759739</c:v>
                </c:pt>
                <c:pt idx="4">
                  <c:v>1037.407900625991</c:v>
                </c:pt>
                <c:pt idx="5">
                  <c:v>1061.4431757475611</c:v>
                </c:pt>
                <c:pt idx="6">
                  <c:v>1053.9308763178631</c:v>
                </c:pt>
                <c:pt idx="7">
                  <c:v>1042.312066599864</c:v>
                </c:pt>
                <c:pt idx="8">
                  <c:v>1041.706036841332</c:v>
                </c:pt>
                <c:pt idx="9">
                  <c:v>1051.380868796185</c:v>
                </c:pt>
                <c:pt idx="10">
                  <c:v>1053.9026298188189</c:v>
                </c:pt>
                <c:pt idx="11">
                  <c:v>1044.074191394014</c:v>
                </c:pt>
                <c:pt idx="12">
                  <c:v>1051.7858870509281</c:v>
                </c:pt>
                <c:pt idx="13">
                  <c:v>1026.425082207898</c:v>
                </c:pt>
                <c:pt idx="14">
                  <c:v>1040.239573256817</c:v>
                </c:pt>
                <c:pt idx="15">
                  <c:v>1064.556033471456</c:v>
                </c:pt>
                <c:pt idx="16">
                  <c:v>1049.4377587321851</c:v>
                </c:pt>
                <c:pt idx="17">
                  <c:v>1054.5687744274201</c:v>
                </c:pt>
                <c:pt idx="18">
                  <c:v>1076.3251502474011</c:v>
                </c:pt>
                <c:pt idx="19">
                  <c:v>1049.1635602748811</c:v>
                </c:pt>
                <c:pt idx="20">
                  <c:v>1062.5730524508981</c:v>
                </c:pt>
                <c:pt idx="21">
                  <c:v>1053.119123836776</c:v>
                </c:pt>
                <c:pt idx="22">
                  <c:v>1058.858655049436</c:v>
                </c:pt>
                <c:pt idx="23">
                  <c:v>1057.42052969571</c:v>
                </c:pt>
                <c:pt idx="24">
                  <c:v>1082.689535818198</c:v>
                </c:pt>
                <c:pt idx="25">
                  <c:v>1094.5389568557921</c:v>
                </c:pt>
                <c:pt idx="26">
                  <c:v>1114.505669486203</c:v>
                </c:pt>
                <c:pt idx="27">
                  <c:v>1113.5903530830949</c:v>
                </c:pt>
                <c:pt idx="28">
                  <c:v>1120.6699996265841</c:v>
                </c:pt>
                <c:pt idx="29">
                  <c:v>1123.630549590365</c:v>
                </c:pt>
                <c:pt idx="30">
                  <c:v>1151.697347875689</c:v>
                </c:pt>
                <c:pt idx="31">
                  <c:v>1168.7073392620421</c:v>
                </c:pt>
                <c:pt idx="32">
                  <c:v>1143.3273177758381</c:v>
                </c:pt>
                <c:pt idx="33">
                  <c:v>1142.9982094650341</c:v>
                </c:pt>
                <c:pt idx="34">
                  <c:v>1152.697932296622</c:v>
                </c:pt>
                <c:pt idx="35">
                  <c:v>1136.8137365993</c:v>
                </c:pt>
                <c:pt idx="36">
                  <c:v>1160.0500116758869</c:v>
                </c:pt>
                <c:pt idx="37">
                  <c:v>1141.0635680785531</c:v>
                </c:pt>
                <c:pt idx="38">
                  <c:v>1142.6978966293359</c:v>
                </c:pt>
                <c:pt idx="39">
                  <c:v>1125.6754217796829</c:v>
                </c:pt>
                <c:pt idx="40">
                  <c:v>1159.4546452540719</c:v>
                </c:pt>
                <c:pt idx="41">
                  <c:v>1162.903710130287</c:v>
                </c:pt>
                <c:pt idx="42">
                  <c:v>1190.9229939510101</c:v>
                </c:pt>
                <c:pt idx="43">
                  <c:v>1182.35301633157</c:v>
                </c:pt>
                <c:pt idx="44">
                  <c:v>1146.5348195119409</c:v>
                </c:pt>
                <c:pt idx="45">
                  <c:v>1095.5072126292439</c:v>
                </c:pt>
                <c:pt idx="46">
                  <c:v>1136.560085807118</c:v>
                </c:pt>
                <c:pt idx="47">
                  <c:v>1145.1006881351129</c:v>
                </c:pt>
                <c:pt idx="48">
                  <c:v>1106.4166521317361</c:v>
                </c:pt>
                <c:pt idx="49">
                  <c:v>1143.243832970039</c:v>
                </c:pt>
                <c:pt idx="50">
                  <c:v>1165.888742301586</c:v>
                </c:pt>
                <c:pt idx="51">
                  <c:v>1128.1704359017299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A6-4D95-BF35-23D82A8B70C0}"/>
            </c:ext>
          </c:extLst>
        </c:ser>
        <c:ser>
          <c:idx val="3"/>
          <c:order val="3"/>
          <c:tx>
            <c:strRef>
              <c:f>'Final report'!$F$61</c:f>
              <c:strCache>
                <c:ptCount val="1"/>
                <c:pt idx="0">
                  <c:v>Benchmark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'Final report'!$B$62:$B$113</c:f>
              <c:numCache>
                <c:formatCode>m/d/yy</c:formatCode>
                <c:ptCount val="52"/>
                <c:pt idx="0">
                  <c:v>42825</c:v>
                </c:pt>
                <c:pt idx="1">
                  <c:v>42832</c:v>
                </c:pt>
                <c:pt idx="2">
                  <c:v>42839</c:v>
                </c:pt>
                <c:pt idx="3">
                  <c:v>42846</c:v>
                </c:pt>
                <c:pt idx="4">
                  <c:v>42853</c:v>
                </c:pt>
                <c:pt idx="5">
                  <c:v>42860</c:v>
                </c:pt>
                <c:pt idx="6">
                  <c:v>42867</c:v>
                </c:pt>
                <c:pt idx="7">
                  <c:v>42874</c:v>
                </c:pt>
                <c:pt idx="8">
                  <c:v>42881</c:v>
                </c:pt>
                <c:pt idx="9">
                  <c:v>42888</c:v>
                </c:pt>
                <c:pt idx="10">
                  <c:v>42895</c:v>
                </c:pt>
                <c:pt idx="11">
                  <c:v>42902</c:v>
                </c:pt>
                <c:pt idx="12">
                  <c:v>42909</c:v>
                </c:pt>
                <c:pt idx="13">
                  <c:v>42916</c:v>
                </c:pt>
                <c:pt idx="14">
                  <c:v>42923</c:v>
                </c:pt>
                <c:pt idx="15">
                  <c:v>42930</c:v>
                </c:pt>
                <c:pt idx="16">
                  <c:v>42937</c:v>
                </c:pt>
                <c:pt idx="17">
                  <c:v>42944</c:v>
                </c:pt>
                <c:pt idx="18">
                  <c:v>42951</c:v>
                </c:pt>
                <c:pt idx="19">
                  <c:v>42958</c:v>
                </c:pt>
                <c:pt idx="20">
                  <c:v>42965</c:v>
                </c:pt>
                <c:pt idx="21">
                  <c:v>42972</c:v>
                </c:pt>
                <c:pt idx="22">
                  <c:v>42979</c:v>
                </c:pt>
                <c:pt idx="23">
                  <c:v>42986</c:v>
                </c:pt>
                <c:pt idx="24">
                  <c:v>42993</c:v>
                </c:pt>
                <c:pt idx="25">
                  <c:v>43000</c:v>
                </c:pt>
                <c:pt idx="26">
                  <c:v>43007</c:v>
                </c:pt>
                <c:pt idx="27">
                  <c:v>43014</c:v>
                </c:pt>
                <c:pt idx="28">
                  <c:v>43021</c:v>
                </c:pt>
                <c:pt idx="29">
                  <c:v>43028</c:v>
                </c:pt>
                <c:pt idx="30">
                  <c:v>43035</c:v>
                </c:pt>
                <c:pt idx="31">
                  <c:v>43042</c:v>
                </c:pt>
                <c:pt idx="32">
                  <c:v>43049</c:v>
                </c:pt>
                <c:pt idx="33">
                  <c:v>43056</c:v>
                </c:pt>
                <c:pt idx="34">
                  <c:v>43063</c:v>
                </c:pt>
                <c:pt idx="35">
                  <c:v>43070</c:v>
                </c:pt>
                <c:pt idx="36">
                  <c:v>43077</c:v>
                </c:pt>
                <c:pt idx="37">
                  <c:v>43084</c:v>
                </c:pt>
                <c:pt idx="38">
                  <c:v>43091</c:v>
                </c:pt>
                <c:pt idx="39">
                  <c:v>43098</c:v>
                </c:pt>
                <c:pt idx="40">
                  <c:v>43105</c:v>
                </c:pt>
                <c:pt idx="41">
                  <c:v>43112</c:v>
                </c:pt>
                <c:pt idx="42">
                  <c:v>43119</c:v>
                </c:pt>
                <c:pt idx="43">
                  <c:v>43126</c:v>
                </c:pt>
                <c:pt idx="44">
                  <c:v>43133</c:v>
                </c:pt>
                <c:pt idx="45">
                  <c:v>43140</c:v>
                </c:pt>
                <c:pt idx="46">
                  <c:v>43147</c:v>
                </c:pt>
                <c:pt idx="47">
                  <c:v>43154</c:v>
                </c:pt>
                <c:pt idx="48">
                  <c:v>43161</c:v>
                </c:pt>
                <c:pt idx="49">
                  <c:v>43168</c:v>
                </c:pt>
                <c:pt idx="50">
                  <c:v>43175</c:v>
                </c:pt>
                <c:pt idx="51">
                  <c:v>43182</c:v>
                </c:pt>
              </c:numCache>
            </c:numRef>
          </c:cat>
          <c:val>
            <c:numRef>
              <c:f>'Final report'!$F$62:$F$113</c:f>
              <c:numCache>
                <c:formatCode>0.000</c:formatCode>
                <c:ptCount val="52"/>
                <c:pt idx="0">
                  <c:v>1016.485925409753</c:v>
                </c:pt>
                <c:pt idx="1">
                  <c:v>1014.996443244342</c:v>
                </c:pt>
                <c:pt idx="2">
                  <c:v>1001.193327816733</c:v>
                </c:pt>
                <c:pt idx="3">
                  <c:v>998.87345208541967</c:v>
                </c:pt>
                <c:pt idx="4">
                  <c:v>1033.517703932755</c:v>
                </c:pt>
                <c:pt idx="5">
                  <c:v>1062.3201660787131</c:v>
                </c:pt>
                <c:pt idx="6">
                  <c:v>1056.144476866571</c:v>
                </c:pt>
                <c:pt idx="7">
                  <c:v>1041.479029658987</c:v>
                </c:pt>
                <c:pt idx="8">
                  <c:v>1039.159153927674</c:v>
                </c:pt>
                <c:pt idx="9">
                  <c:v>1042.875600656185</c:v>
                </c:pt>
                <c:pt idx="10">
                  <c:v>1041.206103102362</c:v>
                </c:pt>
                <c:pt idx="11">
                  <c:v>1028.95634626831</c:v>
                </c:pt>
                <c:pt idx="12">
                  <c:v>1028.8982767881771</c:v>
                </c:pt>
                <c:pt idx="13">
                  <c:v>999.34091140048986</c:v>
                </c:pt>
                <c:pt idx="14">
                  <c:v>1005.716940319091</c:v>
                </c:pt>
                <c:pt idx="15">
                  <c:v>1023.747513900381</c:v>
                </c:pt>
                <c:pt idx="16">
                  <c:v>1002.195026349026</c:v>
                </c:pt>
                <c:pt idx="17">
                  <c:v>1006.846391707678</c:v>
                </c:pt>
                <c:pt idx="18">
                  <c:v>1018.367376566061</c:v>
                </c:pt>
                <c:pt idx="19">
                  <c:v>989.02196478085932</c:v>
                </c:pt>
                <c:pt idx="20">
                  <c:v>1000.54585311325</c:v>
                </c:pt>
                <c:pt idx="21">
                  <c:v>998.37405455627697</c:v>
                </c:pt>
                <c:pt idx="22">
                  <c:v>999.92160620182017</c:v>
                </c:pt>
                <c:pt idx="23">
                  <c:v>1001.027829798353</c:v>
                </c:pt>
                <c:pt idx="24">
                  <c:v>1020.730804407473</c:v>
                </c:pt>
                <c:pt idx="25">
                  <c:v>1028.2420916626741</c:v>
                </c:pt>
                <c:pt idx="26">
                  <c:v>1043.7553532802001</c:v>
                </c:pt>
                <c:pt idx="27">
                  <c:v>1046.2145957638311</c:v>
                </c:pt>
                <c:pt idx="28">
                  <c:v>1046.5717230666501</c:v>
                </c:pt>
                <c:pt idx="29">
                  <c:v>1046.7285106630079</c:v>
                </c:pt>
                <c:pt idx="30">
                  <c:v>1060.415487130351</c:v>
                </c:pt>
                <c:pt idx="31">
                  <c:v>1071.370294557438</c:v>
                </c:pt>
                <c:pt idx="32">
                  <c:v>1043.438874613475</c:v>
                </c:pt>
                <c:pt idx="33">
                  <c:v>1029.99578996269</c:v>
                </c:pt>
                <c:pt idx="34">
                  <c:v>1039.8008216831431</c:v>
                </c:pt>
                <c:pt idx="35">
                  <c:v>1024.2149732154519</c:v>
                </c:pt>
                <c:pt idx="36">
                  <c:v>1042.7681721179399</c:v>
                </c:pt>
                <c:pt idx="37">
                  <c:v>1033.79063048938</c:v>
                </c:pt>
                <c:pt idx="38">
                  <c:v>1031.717550048633</c:v>
                </c:pt>
                <c:pt idx="39">
                  <c:v>1017.365678033767</c:v>
                </c:pt>
                <c:pt idx="40">
                  <c:v>1047.465993060697</c:v>
                </c:pt>
                <c:pt idx="41">
                  <c:v>1048.911923116008</c:v>
                </c:pt>
                <c:pt idx="42">
                  <c:v>1059.4979893442501</c:v>
                </c:pt>
                <c:pt idx="43">
                  <c:v>1059.0160126591461</c:v>
                </c:pt>
                <c:pt idx="44">
                  <c:v>1022.975189814613</c:v>
                </c:pt>
                <c:pt idx="45">
                  <c:v>965.69255113743566</c:v>
                </c:pt>
                <c:pt idx="46">
                  <c:v>994.96247259846336</c:v>
                </c:pt>
                <c:pt idx="47">
                  <c:v>999.21896549221128</c:v>
                </c:pt>
                <c:pt idx="48">
                  <c:v>965.33252036061128</c:v>
                </c:pt>
                <c:pt idx="49">
                  <c:v>993.14489787030163</c:v>
                </c:pt>
                <c:pt idx="50">
                  <c:v>998.04015504551137</c:v>
                </c:pt>
                <c:pt idx="51">
                  <c:v>957.58605171087197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1A6-4D95-BF35-23D82A8B7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3321808"/>
        <c:axId val="-1393319248"/>
      </c:lineChart>
      <c:dateAx>
        <c:axId val="-139332180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319248"/>
        <c:crosses val="autoZero"/>
        <c:auto val="1"/>
        <c:lblOffset val="100"/>
        <c:baseTimeUnit val="days"/>
      </c:dateAx>
      <c:valAx>
        <c:axId val="-1393319248"/>
        <c:scaling>
          <c:orientation val="minMax"/>
          <c:min val="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rgbClr val="00082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332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082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0820"/>
          </a:solidFill>
        </a:defRPr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Consumer Discretionary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4E3-4515-BB5B-BD398D7F72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4E3-4515-BB5B-BD398D7F72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4E3-4515-BB5B-BD398D7F72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4E3-4515-BB5B-BD398D7F72F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4E3-4515-BB5B-BD398D7F72F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4E3-4515-BB5B-BD398D7F72F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D4E3-4515-BB5B-BD398D7F72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ADS GY Equity</c:v>
                </c:pt>
                <c:pt idx="1">
                  <c:v>BMW GY Equity</c:v>
                </c:pt>
                <c:pt idx="2">
                  <c:v>DAI GY Equity</c:v>
                </c:pt>
                <c:pt idx="3">
                  <c:v>ITX SQ Equity</c:v>
                </c:pt>
                <c:pt idx="4">
                  <c:v>MC FP Equity</c:v>
                </c:pt>
                <c:pt idx="5">
                  <c:v>VIV FP Equity</c:v>
                </c:pt>
                <c:pt idx="6">
                  <c:v>VOW3 GY Equity</c:v>
                </c:pt>
              </c:strCache>
            </c:strRef>
          </c:cat>
          <c:val>
            <c:numRef>
              <c:f>Sheet1!$B$2:$B$8</c:f>
              <c:numCache>
                <c:formatCode>0.000%</c:formatCode>
                <c:ptCount val="7"/>
                <c:pt idx="0">
                  <c:v>1.0042847023827E-2</c:v>
                </c:pt>
                <c:pt idx="1">
                  <c:v>1.9467156282667999E-2</c:v>
                </c:pt>
                <c:pt idx="2">
                  <c:v>2.7865254585168E-2</c:v>
                </c:pt>
                <c:pt idx="3">
                  <c:v>3.52893102425169E-2</c:v>
                </c:pt>
                <c:pt idx="4">
                  <c:v>3.4379061175131898E-2</c:v>
                </c:pt>
                <c:pt idx="5">
                  <c:v>9.8395559728426899E-3</c:v>
                </c:pt>
                <c:pt idx="6">
                  <c:v>1.0985518398031E-2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4E3-4515-BB5B-BD398D7F72F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284452099843198"/>
          <c:y val="2.1806672685745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Health Care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D0-40B3-9813-BE7F90F3BF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D0-40B3-9813-BE7F90F3BF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D0-40B3-9813-BE7F90F3BF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D0-40B3-9813-BE7F90F3BF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BAYN GY Equity</c:v>
                </c:pt>
                <c:pt idx="1">
                  <c:v>EI FP Equity</c:v>
                </c:pt>
                <c:pt idx="2">
                  <c:v>FRE GY Equity</c:v>
                </c:pt>
                <c:pt idx="3">
                  <c:v>SAN FP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3.3580202217615499E-2</c:v>
                </c:pt>
                <c:pt idx="1">
                  <c:v>8.9520778329921207E-3</c:v>
                </c:pt>
                <c:pt idx="2">
                  <c:v>1.32822350446886E-2</c:v>
                </c:pt>
                <c:pt idx="3">
                  <c:v>3.81862797846736E-2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D0-40B3-9813-BE7F90F3BF0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Industrials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AF1-4AF1-AE09-109C32442A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AF1-4AF1-AE09-109C32442A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AF1-4AF1-AE09-109C32442A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AF1-4AF1-AE09-109C32442AB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AF1-4AF1-AE09-109C32442AB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AF1-4AF1-AE09-109C32442AB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AF1-4AF1-AE09-109C32442AB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AF1-4AF1-AE09-109C32442A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AIR FP Equity</c:v>
                </c:pt>
                <c:pt idx="1">
                  <c:v>DG FP Equity</c:v>
                </c:pt>
                <c:pt idx="2">
                  <c:v>DPW GY Equity</c:v>
                </c:pt>
                <c:pt idx="3">
                  <c:v>PHIA NA Equity</c:v>
                </c:pt>
                <c:pt idx="4">
                  <c:v>SAF FP Equity</c:v>
                </c:pt>
                <c:pt idx="5">
                  <c:v>SGO FP Equity</c:v>
                </c:pt>
                <c:pt idx="6">
                  <c:v>SIE GY Equity</c:v>
                </c:pt>
                <c:pt idx="7">
                  <c:v>SU FP Equity</c:v>
                </c:pt>
              </c:strCache>
            </c:strRef>
          </c:cat>
          <c:val>
            <c:numRef>
              <c:f>Sheet1!$B$2:$B$9</c:f>
              <c:numCache>
                <c:formatCode>0.000%</c:formatCode>
                <c:ptCount val="8"/>
                <c:pt idx="0">
                  <c:v>1.8884138461126899E-2</c:v>
                </c:pt>
                <c:pt idx="1">
                  <c:v>1.4770375063737099E-2</c:v>
                </c:pt>
                <c:pt idx="2">
                  <c:v>1.35188679496531E-2</c:v>
                </c:pt>
                <c:pt idx="3">
                  <c:v>9.5264837064212207E-3</c:v>
                </c:pt>
                <c:pt idx="4">
                  <c:v>1.0798811287236899E-2</c:v>
                </c:pt>
                <c:pt idx="5">
                  <c:v>8.7825241491884792E-3</c:v>
                </c:pt>
                <c:pt idx="6">
                  <c:v>3.3200009624399798E-2</c:v>
                </c:pt>
                <c:pt idx="7">
                  <c:v>1.39558051714994E-2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AF1-4AF1-AE09-109C32442AB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9737731048961"/>
          <c:y val="7.1996832139385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Financial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9DA-44B4-90F9-76117EBD55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9DA-44B4-90F9-76117EBD55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9DA-44B4-90F9-76117EBD55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9DA-44B4-90F9-76117EBD559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9DA-44B4-90F9-76117EBD559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89DA-44B4-90F9-76117EBD559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89DA-44B4-90F9-76117EBD559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89DA-44B4-90F9-76117EBD559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89DA-44B4-90F9-76117EBD5597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89DA-44B4-90F9-76117EBD55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ALV GY Equity</c:v>
                </c:pt>
                <c:pt idx="1">
                  <c:v>BBVA SQ Equity</c:v>
                </c:pt>
                <c:pt idx="2">
                  <c:v>BNP FP Equity</c:v>
                </c:pt>
                <c:pt idx="3">
                  <c:v>CS FP Equity</c:v>
                </c:pt>
                <c:pt idx="4">
                  <c:v>DBK GY Equity</c:v>
                </c:pt>
                <c:pt idx="5">
                  <c:v>GLE FP Equity</c:v>
                </c:pt>
                <c:pt idx="6">
                  <c:v>INGA NA Equity</c:v>
                </c:pt>
                <c:pt idx="7">
                  <c:v>ISP IM Equity</c:v>
                </c:pt>
                <c:pt idx="8">
                  <c:v>MUV2 GY Equity</c:v>
                </c:pt>
                <c:pt idx="9">
                  <c:v>SAN SQ Equity</c:v>
                </c:pt>
              </c:strCache>
            </c:strRef>
          </c:cat>
          <c:val>
            <c:numRef>
              <c:f>Sheet1!$B$2:$B$11</c:f>
              <c:numCache>
                <c:formatCode>0.000%</c:formatCode>
                <c:ptCount val="10"/>
                <c:pt idx="0">
                  <c:v>2.6812404020471799E-2</c:v>
                </c:pt>
                <c:pt idx="1">
                  <c:v>1.69697530882039E-2</c:v>
                </c:pt>
                <c:pt idx="2">
                  <c:v>2.5652253401219498E-2</c:v>
                </c:pt>
                <c:pt idx="3">
                  <c:v>2.05808641511586E-2</c:v>
                </c:pt>
                <c:pt idx="4">
                  <c:v>1.0743814703901899E-2</c:v>
                </c:pt>
                <c:pt idx="5">
                  <c:v>1.2401166780824801E-2</c:v>
                </c:pt>
                <c:pt idx="6">
                  <c:v>1.9002361121468098E-2</c:v>
                </c:pt>
                <c:pt idx="7">
                  <c:v>1.5913621397892899E-2</c:v>
                </c:pt>
                <c:pt idx="8">
                  <c:v>1.06223500241617E-2</c:v>
                </c:pt>
                <c:pt idx="9">
                  <c:v>2.85149252321398E-2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9DA-44B4-90F9-76117EBD559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Information technology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59F-465C-B74A-068D7E1D7CA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59F-465C-B74A-068D7E1D7CA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59F-465C-B74A-068D7E1D7CA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59F-465C-B74A-068D7E1D7C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ASML NA Equity</c:v>
                </c:pt>
                <c:pt idx="1">
                  <c:v>NOKIA FH Equity</c:v>
                </c:pt>
                <c:pt idx="2">
                  <c:v>SAP GY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1.7288652568177101E-2</c:v>
                </c:pt>
                <c:pt idx="1">
                  <c:v>1.01626999923458E-2</c:v>
                </c:pt>
                <c:pt idx="2">
                  <c:v>3.5423606867497397E-2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9F-465C-B74A-068D7E1D7CA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Materials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95-4227-A973-0C1B4B69B6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95-4227-A973-0C1B4B69B6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95-4227-A973-0C1B4B69B6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95-4227-A973-0C1B4B69B6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AI FP Equity</c:v>
                </c:pt>
                <c:pt idx="1">
                  <c:v>BAS GY Equity</c:v>
                </c:pt>
                <c:pt idx="2">
                  <c:v>CRH ID Equity</c:v>
                </c:pt>
              </c:strCache>
            </c:strRef>
          </c:cat>
          <c:val>
            <c:numRef>
              <c:f>Sheet1!$B$2:$B$5</c:f>
              <c:numCache>
                <c:formatCode>0.000%</c:formatCode>
                <c:ptCount val="4"/>
                <c:pt idx="0">
                  <c:v>1.44813739206772E-2</c:v>
                </c:pt>
                <c:pt idx="1">
                  <c:v>2.7259871146297899E-2</c:v>
                </c:pt>
                <c:pt idx="2">
                  <c:v>8.5942634181080998E-3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95-4227-A973-0C1B4B69B61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using the background from https://</a:t>
            </a:r>
            <a:r>
              <a:rPr lang="en-US" dirty="0" err="1"/>
              <a:t>dribbble.com</a:t>
            </a:r>
            <a:r>
              <a:rPr lang="en-US" dirty="0"/>
              <a:t>/shots/1588545--Freebie-7-Low-Poly-Backgrounds-svg-png</a:t>
            </a:r>
          </a:p>
          <a:p>
            <a:r>
              <a:rPr lang="en-US" dirty="0"/>
              <a:t>Template modified by </a:t>
            </a:r>
            <a:r>
              <a:rPr lang="en-US" dirty="0" err="1"/>
              <a:t>fppt.com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3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3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19D02DB0-C266-41A2-9DAF-7FC72BE3A9D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1FD382A0-5305-4F93-ABB8-9ECE28A182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3.xml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chart" Target="../charts/chart2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hart" Target="../charts/chart7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hart" Target="../charts/chart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hart" Target="../charts/chart5.xm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hart" Target="../charts/chart10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chart" Target="../charts/chart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hart" Target="../charts/chart8.xml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592"/>
          <a:stretch/>
        </p:blipFill>
        <p:spPr>
          <a:xfrm>
            <a:off x="-9421" y="1785"/>
            <a:ext cx="24377640" cy="137124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9000" y="7244834"/>
            <a:ext cx="24377640" cy="446590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992" y="8460208"/>
            <a:ext cx="16372819" cy="1990551"/>
          </a:xfrm>
        </p:spPr>
        <p:txBody>
          <a:bodyPr vert="horz" lIns="137124" tIns="68562" rIns="137124" bIns="68562" rtlCol="0" anchor="ctr">
            <a:normAutofit/>
          </a:bodyPr>
          <a:lstStyle/>
          <a:p>
            <a:pPr algn="ctr"/>
            <a:r>
              <a:rPr lang="en-US" sz="8998" dirty="0"/>
              <a:t>Portfolio Theory Project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" y="6962375"/>
            <a:ext cx="24377640" cy="115022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8" name="Rectangle 7"/>
          <p:cNvSpPr/>
          <p:nvPr/>
        </p:nvSpPr>
        <p:spPr>
          <a:xfrm>
            <a:off x="9441" y="11884229"/>
            <a:ext cx="24377640" cy="115022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</p:spTree>
    <p:extLst>
      <p:ext uri="{BB962C8B-B14F-4D97-AF65-F5344CB8AC3E}">
        <p14:creationId xmlns:p14="http://schemas.microsoft.com/office/powerpoint/2010/main" val="92833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85686" y="562660"/>
            <a:ext cx="98480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SECTORS VOLATILITY:</a:t>
            </a:r>
            <a:endParaRPr lang="en-US" sz="66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449991345"/>
              </p:ext>
            </p:extLst>
          </p:nvPr>
        </p:nvGraphicFramePr>
        <p:xfrm>
          <a:off x="5243765" y="2040100"/>
          <a:ext cx="16251767" cy="10834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04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2375" y="225718"/>
            <a:ext cx="7919156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 LITTLE HISTORY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81251" y="1445550"/>
            <a:ext cx="442140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Portfolio returns along weeks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7318557" y="6585895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8902522" y="6585895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4668998" y="5763303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3085033" y="5763303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460488" y="5330434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40496" y="7470978"/>
            <a:ext cx="232307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13/04 </a:t>
            </a:r>
            <a:r>
              <a:rPr lang="mr-IN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–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20/04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923" y="7448675"/>
            <a:ext cx="110158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1990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79886" y="7470978"/>
            <a:ext cx="225895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23/03 - 30/03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24933" y="7470978"/>
            <a:ext cx="232307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30/03 </a:t>
            </a:r>
            <a:r>
              <a:rPr lang="mr-IN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–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06/04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67084" y="7470978"/>
            <a:ext cx="232307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06/04 </a:t>
            </a:r>
            <a:r>
              <a:rPr lang="mr-IN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–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13/04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6816" y="3093517"/>
            <a:ext cx="378180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8416634" y="3564651"/>
            <a:ext cx="2722398" cy="14055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Returns: 1,66%</a:t>
            </a:r>
          </a:p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4684854" y="8557803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973835" y="10738041"/>
            <a:ext cx="344036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THIRD DECISION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973835" y="11292039"/>
            <a:ext cx="2731858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Returns: 0.20%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8901420" y="5330434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231107" y="3093517"/>
            <a:ext cx="335508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FINAL DECISION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7231107" y="3647515"/>
            <a:ext cx="2619816" cy="14055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Returns: </a:t>
            </a:r>
            <a:r>
              <a:rPr lang="en-US" sz="27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0.88%</a:t>
            </a:r>
          </a:p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309360" y="8557803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65921" y="10738041"/>
            <a:ext cx="330520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4052319" y="11292039"/>
            <a:ext cx="3556763" cy="14055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Returns: 2.35% </a:t>
            </a:r>
          </a:p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921" y="11777458"/>
            <a:ext cx="4391686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2700">
                <a:latin typeface="Montserrat Light" charset="0"/>
                <a:ea typeface="Montserrat Light" charset="0"/>
                <a:cs typeface="Montserrat Light" charset="0"/>
              </a:rPr>
              <a:t>Sharpe ratio: 0.1172 </a:t>
            </a:r>
            <a:r>
              <a:rPr lang="en-US" sz="280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endParaRPr lang="en-US"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6816" y="4065003"/>
            <a:ext cx="3309052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2700" dirty="0">
                <a:latin typeface="Montserrat Light" charset="0"/>
                <a:ea typeface="Montserrat Light" charset="0"/>
                <a:cs typeface="Montserrat Light" charset="0"/>
              </a:rPr>
              <a:t>Sharpe ratio: 0.4273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167133" y="11796091"/>
            <a:ext cx="3002745" cy="587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300"/>
              </a:lnSpc>
            </a:pPr>
            <a:r>
              <a:rPr lang="en-US" sz="2700" dirty="0">
                <a:latin typeface="Montserrat Light" charset="0"/>
                <a:ea typeface="Montserrat Light" charset="0"/>
                <a:cs typeface="Montserrat Light" charset="0"/>
              </a:rPr>
              <a:t>Sharpe ratio: 0.4273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375150" y="4251190"/>
            <a:ext cx="300274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Montserrat Light" charset="0"/>
                <a:ea typeface="Montserrat Light" charset="0"/>
                <a:cs typeface="Montserrat Light" charset="0"/>
              </a:rPr>
              <a:t>Sharpe ratio: 0.8274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4367330" y="769113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673547" y="1989281"/>
            <a:ext cx="272343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37131" y="11344672"/>
            <a:ext cx="273023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Diversification: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726584" y="11949470"/>
            <a:ext cx="9609441" cy="7143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tried to pick some security from each sector.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883823" y="3548659"/>
            <a:ext cx="321113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P/B ratio and P/E: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773276" y="4153457"/>
            <a:ext cx="9609441" cy="126579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selected all those securities which have a P/B ratio and P/E ratio lower than the P/B and P/E of the sector.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99391" y="6151024"/>
            <a:ext cx="26625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ROA and ROE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988842" y="6732534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selected all those securities which have a ROA and ROE higher than the ROA and ROE (we considered only firms in which k  &gt;  g) of the sector.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2292751" y="4168690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507405" y="6771199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425600" y="8753705"/>
            <a:ext cx="106150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Beta: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2315053" y="9358503"/>
            <a:ext cx="9609441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given a higher weight in the portfolio to those security with a beta lower than 1.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r="30959"/>
          <a:stretch/>
        </p:blipFill>
        <p:spPr>
          <a:xfrm>
            <a:off x="2" y="0"/>
            <a:ext cx="11872249" cy="13715999"/>
          </a:xfrm>
        </p:spPr>
      </p:pic>
      <p:sp>
        <p:nvSpPr>
          <p:cNvPr id="4" name="8-Point Star 3"/>
          <p:cNvSpPr/>
          <p:nvPr/>
        </p:nvSpPr>
        <p:spPr>
          <a:xfrm>
            <a:off x="12577587" y="3291472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8-Point Star 54"/>
          <p:cNvSpPr/>
          <p:nvPr/>
        </p:nvSpPr>
        <p:spPr>
          <a:xfrm>
            <a:off x="11872251" y="5870549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8-Point Star 55"/>
          <p:cNvSpPr/>
          <p:nvPr/>
        </p:nvSpPr>
        <p:spPr>
          <a:xfrm>
            <a:off x="11074687" y="8501848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7" name="8-Point Star 56"/>
          <p:cNvSpPr/>
          <p:nvPr/>
        </p:nvSpPr>
        <p:spPr>
          <a:xfrm>
            <a:off x="10486218" y="11041447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06249"/>
              </p:ext>
            </p:extLst>
          </p:nvPr>
        </p:nvGraphicFramePr>
        <p:xfrm>
          <a:off x="3225796" y="3343352"/>
          <a:ext cx="18364203" cy="8077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694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22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Name: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Code: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P/B_Ratio: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P/B_Sector: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ROA: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ROA_Sector: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P/E_Ratio: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P/</a:t>
                      </a:r>
                      <a:r>
                        <a:rPr lang="en-US" sz="1800" u="none" strike="noStrike" dirty="0" err="1">
                          <a:effectLst/>
                        </a:rPr>
                        <a:t>E_Ratio</a:t>
                      </a:r>
                      <a:r>
                        <a:rPr lang="en-US" sz="1800" u="none" strike="noStrike" dirty="0">
                          <a:effectLst/>
                        </a:rPr>
                        <a:t>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ROE: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ROE_Sector</a:t>
                      </a:r>
                      <a:r>
                        <a:rPr lang="en-US" sz="1800" u="none" strike="noStrike" dirty="0">
                          <a:effectLst/>
                        </a:rPr>
                        <a:t>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BETA: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Deutsche Post AG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DPW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4,0100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5,3800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7,4100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2,5100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800" u="none" strike="noStrike" dirty="0">
                          <a:effectLst/>
                        </a:rPr>
                        <a:t>17,6600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58,8400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26,4600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14,2700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0,9430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Fresenius SE &amp; Co KGaA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FRE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2,9800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3,6400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6,0400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5,1000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22,5300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28,4200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13,8664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10,0900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0,9054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L'Oreal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OR FP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4,0658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4,9100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10,0928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6,8500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27,8000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66,4400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15,7500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14,3500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0,7709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Safran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SAF FP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3,9700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6,5400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8,6400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3,6100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13,9800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49,6300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32,6400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19,7000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1,0224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adidas AG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ADS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6,2502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2,6600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8,2000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6,5700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800" u="none" strike="noStrike" dirty="0">
                          <a:effectLst/>
                        </a:rPr>
                        <a:t>33,3900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21,4500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19,7300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11,4000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0,7399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BASF 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BAS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2,6200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u="none" strike="noStrike">
                          <a:effectLst/>
                        </a:rPr>
                        <a:t>1,3000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6,8200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4,1700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800" u="none" strike="noStrike" dirty="0">
                          <a:effectLst/>
                        </a:rPr>
                        <a:t>17,3300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u="none" strike="noStrike">
                          <a:effectLst/>
                        </a:rPr>
                        <a:t>16,3000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15,9400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11,4800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1,0652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Industria de Diseno Textil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ITX SQ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8,3100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3,8700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800" u="none" strike="noStrike" dirty="0">
                          <a:effectLst/>
                        </a:rPr>
                        <a:t>17,5300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5,6600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29,4900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35,6800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29,1600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11,8100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0,8011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Siemens AG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SIE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u="none" strike="noStrike">
                          <a:effectLst/>
                        </a:rPr>
                        <a:t>2,3000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1,9000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4,7200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4,7700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16,7100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19,2500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15,3195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9,9600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1,1020</a:t>
                      </a:r>
                      <a:endParaRPr lang="fi-FI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Unilever NV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UNA NA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8,7200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4,6600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10,1200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800" u="none" strike="noStrike">
                          <a:effectLst/>
                        </a:rPr>
                        <a:t>6,6000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22,3400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75,5900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36,5200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12,4000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0,9725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Vivendi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VIV FP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1,4200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0,6500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3,2166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</a:rPr>
                        <a:t>-4,8700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59,3300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42,9400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2,7100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</a:rPr>
                        <a:t>-0,7700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1,0298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57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Koninklijke Ahold Delhaize NV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AD NA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1,5097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4,6600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5,1806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3,6200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12,8621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38,0500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11,5563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10,2900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0,7634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Danone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BN FP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2,8648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3,2000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5,5613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8,1000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16,7963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20,9400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17,7689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15,1100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0,8652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AXA 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CS FP Equity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0,7637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1,6500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0,7044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0,8500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8,9417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31,6300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8,8358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4,7500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1,2214</a:t>
                      </a:r>
                      <a:endParaRPr lang="cs-CZ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Engie 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ENGI FP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0,8800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2,0400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1,2600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5,0400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800" u="none" strike="noStrike">
                          <a:effectLst/>
                        </a:rPr>
                        <a:t>33,6000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18,4400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2,5589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28,0800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0,9468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E.ON 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EOAN GY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5,4700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u="none" strike="noStrike">
                          <a:effectLst/>
                        </a:rPr>
                        <a:t>2,3000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1,0900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3,6400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u="none" strike="noStrike" dirty="0">
                          <a:effectLst/>
                        </a:rPr>
                        <a:t>2,3000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14,8500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124,3300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16,2500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1,0057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75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Unibail-Rodamco 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UL NA Equity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1,3418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1,9600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6,4800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3,2400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8,1000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32,3200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13,4106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6,9900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0,9260</a:t>
                      </a:r>
                      <a:endParaRPr lang="fi-FI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3286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84795" y="1567610"/>
            <a:ext cx="262725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7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38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96310" y="1567610"/>
            <a:ext cx="35946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662"/>
              </p:ext>
            </p:extLst>
          </p:nvPr>
        </p:nvGraphicFramePr>
        <p:xfrm>
          <a:off x="1997075" y="4298049"/>
          <a:ext cx="20583525" cy="6471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8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8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adidas AG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AD NA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15%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Vivendi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ADS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12%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L'Oreal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BAS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Basic Materials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Unilever NV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BN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AXA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CS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Financial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Fresenius SE &amp; Co KGaA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DPW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Industrial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3%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Deutsche Post AG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ENGI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Utilities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8%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Safran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EOAN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Utilities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Siemens AG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FRE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BASF 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ITX SQ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8%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Unibail-Rodamco 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OR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15%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E.ON 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SAF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Industrial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Engie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SIE GY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Industrial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Industria de Diseno Textil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UL NA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Financial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Koninklijke Ahold Delhaize NV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UNA NA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6%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111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Danone SA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VIV FP Equity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Communications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 dirty="0">
                          <a:effectLst/>
                        </a:rPr>
                        <a:t>4%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0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43995869"/>
              </p:ext>
            </p:extLst>
          </p:nvPr>
        </p:nvGraphicFramePr>
        <p:xfrm>
          <a:off x="-623580" y="2177091"/>
          <a:ext cx="18477970" cy="10643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38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8220" y="1567610"/>
            <a:ext cx="369081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2: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208438"/>
              </p:ext>
            </p:extLst>
          </p:nvPr>
        </p:nvGraphicFramePr>
        <p:xfrm>
          <a:off x="16214482" y="4704974"/>
          <a:ext cx="5476880" cy="62735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4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Basic Materials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4%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Communications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4%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Consumer, Cyclical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20%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Consumer, Non-cyclical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600" b="0" i="0" u="none" strike="noStrike" dirty="0">
                          <a:solidFill>
                            <a:srgbClr val="737572"/>
                          </a:solidFill>
                          <a:effectLst/>
                          <a:latin typeface="+mn-lt"/>
                        </a:rPr>
                        <a:t>43%</a:t>
                      </a:r>
                      <a:endParaRPr lang="is-I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Financial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8%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Industrial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12%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Utilities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3600" u="none" strike="noStrike" dirty="0">
                          <a:effectLst/>
                        </a:rPr>
                        <a:t>12%</a:t>
                      </a:r>
                      <a:endParaRPr lang="mr-IN" sz="3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67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38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42050" y="1567610"/>
            <a:ext cx="290316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Statistics: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50785" y="9810750"/>
                <a:ext cx="3228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=1.489%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785" y="9810750"/>
                <a:ext cx="32280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50785" y="10364748"/>
                <a:ext cx="29912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=12.700/%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785" y="10364748"/>
                <a:ext cx="299126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50785" y="10918746"/>
                <a:ext cx="25476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𝑆𝑟</m:t>
                      </m:r>
                      <m:r>
                        <a:rPr lang="it-IT" b="0" i="1" smtClean="0">
                          <a:latin typeface="Cambria Math" charset="0"/>
                        </a:rPr>
                        <m:t>=0.1172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785" y="10918746"/>
                <a:ext cx="254768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60344947"/>
              </p:ext>
            </p:extLst>
          </p:nvPr>
        </p:nvGraphicFramePr>
        <p:xfrm>
          <a:off x="6679733" y="2820132"/>
          <a:ext cx="16281867" cy="1000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8407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38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33" y="1567610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1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21549"/>
              </p:ext>
            </p:extLst>
          </p:nvPr>
        </p:nvGraphicFramePr>
        <p:xfrm>
          <a:off x="1216024" y="4519728"/>
          <a:ext cx="10544175" cy="574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31365"/>
              </p:ext>
            </p:extLst>
          </p:nvPr>
        </p:nvGraphicFramePr>
        <p:xfrm>
          <a:off x="12900024" y="4519728"/>
          <a:ext cx="10493375" cy="5216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429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3805" y="315088"/>
            <a:ext cx="7339638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33" y="1567610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2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521535"/>
              </p:ext>
            </p:extLst>
          </p:nvPr>
        </p:nvGraphicFramePr>
        <p:xfrm>
          <a:off x="1081047" y="3732382"/>
          <a:ext cx="13588999" cy="7230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65363"/>
              </p:ext>
            </p:extLst>
          </p:nvPr>
        </p:nvGraphicFramePr>
        <p:xfrm>
          <a:off x="16363443" y="3352796"/>
          <a:ext cx="6699756" cy="7610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777"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effectLst/>
                        </a:rPr>
                        <a:t> </a:t>
                      </a:r>
                      <a:r>
                        <a:rPr lang="sk-SK" sz="1800" u="none" strike="noStrike" dirty="0" err="1">
                          <a:effectLst/>
                        </a:rPr>
                        <a:t>Sector</a:t>
                      </a:r>
                      <a:r>
                        <a:rPr lang="sk-SK" sz="1800" u="none" strike="noStrike" dirty="0">
                          <a:effectLst/>
                        </a:rPr>
                        <a:t>:</a:t>
                      </a:r>
                      <a:endParaRPr lang="sk-SK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Allocation effect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Selection effect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Consumer Discretionary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0,45%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4,95%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Consumer Staples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3,34%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9,91%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Energy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-1,29%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0,00%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Financials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4,48%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2,25%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Health Care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-0,30%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0,71%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Industrials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0,54%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5,04%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7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Information Technology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-0,81%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Materials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-0,22%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0,41%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Real Estate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0,63%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0,11%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97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Telecommunication Services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-0,65%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0,00%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Utilities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1,15%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</a:rPr>
                        <a:t>1,70%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321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effectLst/>
                        </a:rPr>
                        <a:t> TOT:</a:t>
                      </a:r>
                      <a:endParaRPr lang="sk-SK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7,32%</a:t>
                      </a:r>
                      <a:endParaRPr lang="mr-IN" sz="18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25,10%</a:t>
                      </a:r>
                      <a:endParaRPr lang="mr-IN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1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4147457" y="858443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DECISION: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437426" y="2065481"/>
            <a:ext cx="272343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01010" y="11420872"/>
            <a:ext cx="273023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Diversification: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490463" y="12025670"/>
            <a:ext cx="9609441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 order to benefit from the power of diversification, we have decided to add more securities.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647702" y="3624859"/>
            <a:ext cx="321113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P/B ratio and P/E: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537155" y="4229657"/>
            <a:ext cx="9609441" cy="126579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selected all those securities which have a P/B ratio and P/E ratio lower than the P/B and P/E of the sector.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863268" y="6203936"/>
            <a:ext cx="26625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ROA and ROE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752721" y="6808734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selected all those securities which have a ROA and ROE higher than the ROA and ROE (we considered only firms in which k  &gt;  g) of the sector.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2292751" y="4168690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507405" y="6771199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189479" y="8829905"/>
            <a:ext cx="106150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Beta: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2078932" y="9434703"/>
            <a:ext cx="9609441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have given a higher weight in the portfolio to those security with a beta lower than 1.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r="31204"/>
          <a:stretch/>
        </p:blipFill>
        <p:spPr>
          <a:xfrm>
            <a:off x="2" y="0"/>
            <a:ext cx="11804991" cy="13715999"/>
          </a:xfrm>
        </p:spPr>
      </p:pic>
      <p:sp>
        <p:nvSpPr>
          <p:cNvPr id="4" name="8-Point Star 3"/>
          <p:cNvSpPr/>
          <p:nvPr/>
        </p:nvSpPr>
        <p:spPr>
          <a:xfrm>
            <a:off x="12341466" y="3367672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8-Point Star 54"/>
          <p:cNvSpPr/>
          <p:nvPr/>
        </p:nvSpPr>
        <p:spPr>
          <a:xfrm>
            <a:off x="11636130" y="5946749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8-Point Star 55"/>
          <p:cNvSpPr/>
          <p:nvPr/>
        </p:nvSpPr>
        <p:spPr>
          <a:xfrm>
            <a:off x="10838566" y="8578048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7" name="8-Point Star 56"/>
          <p:cNvSpPr/>
          <p:nvPr/>
        </p:nvSpPr>
        <p:spPr>
          <a:xfrm>
            <a:off x="10250097" y="11117647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734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r="20936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4665005" y="670610"/>
            <a:ext cx="8263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INDEX STATISTICS: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45972" y="4301969"/>
                <a:ext cx="553658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60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it-IT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it-IT" sz="6000" b="0" i="1" smtClean="0">
                          <a:latin typeface="Cambria Math" charset="0"/>
                        </a:rPr>
                        <m:t>=−3,42%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5972" y="4301969"/>
                <a:ext cx="5536580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661583" y="7121961"/>
                <a:ext cx="843250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6000" b="0" i="1" smtClean="0">
                          <a:latin typeface="Cambria Math" charset="0"/>
                        </a:rPr>
                        <m:t>𝑇𝑒𝑟𝑚𝑖𝑛𝑎𝑙</m:t>
                      </m:r>
                      <m:r>
                        <a:rPr lang="it-IT" sz="6000" b="0" i="1" smtClean="0">
                          <a:latin typeface="Cambria Math" charset="0"/>
                        </a:rPr>
                        <m:t> </m:t>
                      </m:r>
                      <m:r>
                        <a:rPr lang="it-IT" sz="6000" b="0" i="1" smtClean="0">
                          <a:latin typeface="Cambria Math" charset="0"/>
                        </a:rPr>
                        <m:t>𝑉𝑎𝑙𝑢𝑒</m:t>
                      </m:r>
                      <m:r>
                        <a:rPr lang="it-IT" sz="6000" b="0" i="1" smtClean="0">
                          <a:latin typeface="Cambria Math" charset="0"/>
                        </a:rPr>
                        <m:t>=0.958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583" y="7121961"/>
                <a:ext cx="8432501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661684" y="5736966"/>
                <a:ext cx="73968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6000" b="0" i="1" smtClean="0">
                          <a:latin typeface="Cambria Math" charset="0"/>
                        </a:rPr>
                        <m:t>𝐺𝑒𝑜𝑚</m:t>
                      </m:r>
                      <m:r>
                        <a:rPr lang="it-IT" sz="6000" b="0" i="1" smtClean="0">
                          <a:latin typeface="Cambria Math" charset="0"/>
                        </a:rPr>
                        <m:t>.</m:t>
                      </m:r>
                      <m:r>
                        <a:rPr lang="it-IT" sz="6000" b="0" i="1" smtClean="0">
                          <a:latin typeface="Cambria Math" charset="0"/>
                        </a:rPr>
                        <m:t>𝐴𝑣𝑒</m:t>
                      </m:r>
                      <m:r>
                        <a:rPr lang="it-IT" sz="6000" b="0" i="1" smtClean="0">
                          <a:latin typeface="Cambria Math" charset="0"/>
                        </a:rPr>
                        <m:t>=−4.29%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684" y="5736966"/>
                <a:ext cx="7396897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661583" y="8506956"/>
                <a:ext cx="468673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6000" b="0" i="1" smtClean="0">
                          <a:latin typeface="Cambria Math" charset="0"/>
                        </a:rPr>
                        <m:t>𝑆𝐷</m:t>
                      </m:r>
                      <m:r>
                        <a:rPr lang="it-IT" sz="6000" b="0" i="1" smtClean="0">
                          <a:latin typeface="Cambria Math" charset="0"/>
                        </a:rPr>
                        <m:t>=13.47%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583" y="8506956"/>
                <a:ext cx="4686732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661583" y="9891951"/>
                <a:ext cx="44053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60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6000" b="0" i="1" smtClean="0">
                          <a:latin typeface="Cambria Math" charset="0"/>
                        </a:rPr>
                        <m:t>=−0.251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583" y="9891951"/>
                <a:ext cx="4405373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3722311" y="1778606"/>
            <a:ext cx="10148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Based on weekly data from 23/03/2017 to 24/03/2018</a:t>
            </a:r>
          </a:p>
        </p:txBody>
      </p:sp>
    </p:spTree>
    <p:extLst>
      <p:ext uri="{BB962C8B-B14F-4D97-AF65-F5344CB8AC3E}">
        <p14:creationId xmlns:p14="http://schemas.microsoft.com/office/powerpoint/2010/main" val="179117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04006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84795" y="1689823"/>
            <a:ext cx="262725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96562"/>
              </p:ext>
            </p:extLst>
          </p:nvPr>
        </p:nvGraphicFramePr>
        <p:xfrm>
          <a:off x="2414767" y="3335547"/>
          <a:ext cx="19761192" cy="91395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964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Name: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Code: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P/</a:t>
                      </a:r>
                      <a:r>
                        <a:rPr lang="en-US" sz="1600" u="none" strike="noStrike" dirty="0" err="1">
                          <a:effectLst/>
                        </a:rPr>
                        <a:t>B_Ratio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P/</a:t>
                      </a:r>
                      <a:r>
                        <a:rPr lang="en-US" sz="1600" u="none" strike="noStrike" dirty="0" err="1">
                          <a:effectLst/>
                        </a:rPr>
                        <a:t>B_Sector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ROA: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ROA_Sector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P/</a:t>
                      </a:r>
                      <a:r>
                        <a:rPr lang="en-US" sz="1600" u="none" strike="noStrike" dirty="0" err="1">
                          <a:effectLst/>
                        </a:rPr>
                        <a:t>E_Ratio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P/</a:t>
                      </a:r>
                      <a:r>
                        <a:rPr lang="en-US" sz="1600" u="none" strike="noStrike" dirty="0" err="1">
                          <a:effectLst/>
                        </a:rPr>
                        <a:t>E_Sector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ROE: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ROE_Sector</a:t>
                      </a:r>
                      <a:r>
                        <a:rPr lang="en-US" sz="1600" u="none" strike="noStrike" dirty="0">
                          <a:effectLst/>
                        </a:rPr>
                        <a:t>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BETA: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Deutsche Post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DPW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4,0100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5,3800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7,4100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2,5100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17,6600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58,8400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26,4600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14,2700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0,9430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Fresenius SE &amp; Co KGaA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FRE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2,9800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3,6400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6,0400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5,1000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22,5300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28,4200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13,8664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10,0900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0,9054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L'Oreal</a:t>
                      </a:r>
                      <a:r>
                        <a:rPr lang="en-US" sz="1600" u="none" strike="noStrike" dirty="0">
                          <a:effectLst/>
                        </a:rPr>
                        <a:t>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OR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4,0658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4,9100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10,0928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6,8500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27,8000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66,4400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15,7500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14,3500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0,7709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Safran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SAF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3,9700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6,5400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8,6400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3,6100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13,9800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49,6300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32,6400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19,7000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1,0224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adidas</a:t>
                      </a:r>
                      <a:r>
                        <a:rPr lang="en-US" sz="1600" u="none" strike="noStrike" dirty="0">
                          <a:effectLst/>
                        </a:rPr>
                        <a:t>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ADS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6,2502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2,6600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8,2000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6,5700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33,3900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21,4500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19,7300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11,4000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0,7399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BASF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2,6200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1,3000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6,8200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4,1700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17,3300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16,3000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15,9400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11,4800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1,0652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Industria de Diseno Textil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ITX SQ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8,3100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3,8700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17,5300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5,6600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29,4900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35,6800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29,1600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11,8100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0,8011</a:t>
                      </a:r>
                      <a:endParaRPr lang="is-I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Siemens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SIE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2,3000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1,9000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4,7200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4,7700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16,7100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19,2500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15,3195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9,9600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1,1020</a:t>
                      </a:r>
                      <a:endParaRPr lang="fi-FI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Unilever NV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UNA NA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8,7200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4,6600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10,1200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6,6000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22,3400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75,5900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36,5200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12,4000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0,9725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Vivendi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VIV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1,4200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0,6500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3,2166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 dirty="0">
                          <a:effectLst/>
                        </a:rPr>
                        <a:t>-4,8700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59,3300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42,9400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2,7100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 dirty="0">
                          <a:effectLst/>
                        </a:rPr>
                        <a:t>-0,7700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1,0298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57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Koninklijke</a:t>
                      </a:r>
                      <a:r>
                        <a:rPr lang="en-US" sz="1600" u="none" strike="noStrike" dirty="0">
                          <a:effectLst/>
                        </a:rPr>
                        <a:t> Ahold Delhaize NV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 NA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1,5097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4,6600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5,1806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3,6200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12,8621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38,0500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11,5563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10,2900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0,7634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Allianz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ALV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1,3500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2,0900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0,8900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1,3200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11,6500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29,7400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10,2582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6,5800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1,1211</a:t>
                      </a:r>
                      <a:endParaRPr lang="cs-CZ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Bayer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BAYN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2,9800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4,8000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6,5000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11,4000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23,8626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30,9400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16,3900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16,3300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1,0141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9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Bayerische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Motoren</a:t>
                      </a:r>
                      <a:r>
                        <a:rPr lang="en-US" sz="1600" u="none" strike="noStrike" dirty="0">
                          <a:effectLst/>
                        </a:rPr>
                        <a:t> Werke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BMW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1,1700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2,1000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4,1600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6,2400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7,6700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16,2500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16,2400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12,9600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1,1314</a:t>
                      </a:r>
                      <a:endParaRPr lang="fi-FI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Danone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BN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2,8648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3,2000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5,5613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8,1000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16,7963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20,9400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17,7689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15,1100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0,8652</a:t>
                      </a:r>
                      <a:endParaRPr lang="is-I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AXA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CS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0,7637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1,6500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0,7044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0,8500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8,9417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31,6300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8,8358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4,7500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1,2214</a:t>
                      </a:r>
                      <a:endParaRPr lang="cs-CZ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Daimler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DAI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1,2300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2,1000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4,3000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6,2400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7,4300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16,2500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17,2579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12,9600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1,0833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Engie</a:t>
                      </a:r>
                      <a:r>
                        <a:rPr lang="en-US" sz="1600" u="none" strike="noStrike" dirty="0">
                          <a:effectLst/>
                        </a:rPr>
                        <a:t>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ENGI FP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0,8800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2,0400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1,2600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5,0400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33,6000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18,4400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effectLst/>
                        </a:rPr>
                        <a:t>2,5589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28,0800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0,9468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1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E.ON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EOAN GY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5,4700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2,3000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1,0900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3,6400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u="none" strike="noStrike" dirty="0">
                          <a:effectLst/>
                        </a:rPr>
                        <a:t>2,3000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14,8500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124,3300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16,2500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1,0057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69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Unibail</a:t>
                      </a:r>
                      <a:r>
                        <a:rPr lang="en-US" sz="1600" u="none" strike="noStrike" dirty="0">
                          <a:effectLst/>
                        </a:rPr>
                        <a:t>-Rodamco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UL NA 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1,3418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1,9600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6,4800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3,2400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8,1000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32,3200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effectLst/>
                        </a:rPr>
                        <a:t>13,4106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effectLst/>
                        </a:rPr>
                        <a:t>6,9900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0,9260</a:t>
                      </a:r>
                      <a:endParaRPr lang="fi-FI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9206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96305" y="1689823"/>
            <a:ext cx="35946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536"/>
              </p:ext>
            </p:extLst>
          </p:nvPr>
        </p:nvGraphicFramePr>
        <p:xfrm>
          <a:off x="2235200" y="3587778"/>
          <a:ext cx="20040599" cy="871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3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0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0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Adidas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Koninklijke</a:t>
                      </a:r>
                      <a:r>
                        <a:rPr lang="en-US" sz="1600" u="none" strike="noStrike" dirty="0">
                          <a:effectLst/>
                        </a:rPr>
                        <a:t> Ahold Delhaize NV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Non-cyclical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Allianz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ALV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BASF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BAS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Basic Materials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Bayer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BAYN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Bayerische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Motoren</a:t>
                      </a:r>
                      <a:r>
                        <a:rPr lang="en-US" sz="1600" u="none" strike="noStrike" dirty="0">
                          <a:effectLst/>
                        </a:rPr>
                        <a:t> Werke AG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BMW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Danone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BN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Non-cyclical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AXA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CS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Daimler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DAI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Deutsche Post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DPW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Engie</a:t>
                      </a:r>
                      <a:r>
                        <a:rPr lang="en-US" sz="1600" u="none" strike="noStrike" dirty="0">
                          <a:effectLst/>
                        </a:rPr>
                        <a:t>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E.ON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EOAN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Fresenius SE &amp; Co KGaA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FRE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Non-cyclical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 de Diseno Textil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ITX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L'Oreal</a:t>
                      </a:r>
                      <a:r>
                        <a:rPr lang="en-US" sz="1600" u="none" strike="noStrike" dirty="0">
                          <a:effectLst/>
                        </a:rPr>
                        <a:t> 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Non-cyclical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Safran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SAF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8%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Siemens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SIE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Unibail</a:t>
                      </a:r>
                      <a:r>
                        <a:rPr lang="en-US" sz="1600" u="none" strike="noStrike" dirty="0">
                          <a:effectLst/>
                        </a:rPr>
                        <a:t>-Rodamco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UL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Unilever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UNA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Consumer, Non-cyclical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2%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Vivendi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VIV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Communications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 dirty="0">
                          <a:effectLst/>
                        </a:rPr>
                        <a:t>8%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07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99206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8220" y="1567610"/>
            <a:ext cx="369081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2: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45723529"/>
              </p:ext>
            </p:extLst>
          </p:nvPr>
        </p:nvGraphicFramePr>
        <p:xfrm>
          <a:off x="0" y="2942345"/>
          <a:ext cx="15087600" cy="943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23248"/>
              </p:ext>
            </p:extLst>
          </p:nvPr>
        </p:nvGraphicFramePr>
        <p:xfrm>
          <a:off x="14539039" y="4168438"/>
          <a:ext cx="6245226" cy="6983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4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4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2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Basic Materials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Communications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8%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Consumer Discretionary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10%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Consumer, 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10%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Consumer, Non-cyclical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Financial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Health Care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Industrial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18%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Utilities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16%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29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99207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42050" y="1567610"/>
            <a:ext cx="290316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Statistics: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9985" y="2571044"/>
                <a:ext cx="3228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=5.443%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85" y="2571044"/>
                <a:ext cx="32280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99985" y="3267995"/>
                <a:ext cx="27652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=12.847%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85" y="3267995"/>
                <a:ext cx="2765244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99985" y="3964946"/>
                <a:ext cx="25476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𝑆𝑟</m:t>
                      </m:r>
                      <m:r>
                        <a:rPr lang="it-IT" b="0" i="1" smtClean="0">
                          <a:latin typeface="Cambria Math" charset="0"/>
                        </a:rPr>
                        <m:t>=0.4237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85" y="3964946"/>
                <a:ext cx="254768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06056412"/>
              </p:ext>
            </p:extLst>
          </p:nvPr>
        </p:nvGraphicFramePr>
        <p:xfrm>
          <a:off x="5327985" y="2551288"/>
          <a:ext cx="16251767" cy="10834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7243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99207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33" y="1567610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1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979558"/>
              </p:ext>
            </p:extLst>
          </p:nvPr>
        </p:nvGraphicFramePr>
        <p:xfrm>
          <a:off x="1724024" y="4775199"/>
          <a:ext cx="10264776" cy="616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61564"/>
              </p:ext>
            </p:extLst>
          </p:nvPr>
        </p:nvGraphicFramePr>
        <p:xfrm>
          <a:off x="12823824" y="4775200"/>
          <a:ext cx="10213976" cy="616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613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99207" y="315088"/>
            <a:ext cx="838883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SECOND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18" y="1689823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2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444794"/>
              </p:ext>
            </p:extLst>
          </p:nvPr>
        </p:nvGraphicFramePr>
        <p:xfrm>
          <a:off x="1941471" y="4241800"/>
          <a:ext cx="11749129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82643"/>
              </p:ext>
            </p:extLst>
          </p:nvPr>
        </p:nvGraphicFramePr>
        <p:xfrm>
          <a:off x="15890873" y="3618776"/>
          <a:ext cx="6638928" cy="6896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525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r>
                        <a:rPr lang="sk-SK" sz="1600" u="none" strike="noStrike" dirty="0" err="1">
                          <a:solidFill>
                            <a:srgbClr val="000820"/>
                          </a:solidFill>
                          <a:effectLst/>
                        </a:rPr>
                        <a:t>Sector</a:t>
                      </a:r>
                      <a:endParaRPr lang="sk-SK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Allocation effect</a:t>
                      </a:r>
                      <a:endParaRPr lang="en-US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Selection effect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0,89%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-4,44%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0,25%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-1,88%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Energy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0,65%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-0,26%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-1,16%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0,11%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-1,86%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0,97%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0,28%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-0,02%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Real Estate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97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0,25%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-1,15%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52525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TOT: </a:t>
                      </a:r>
                      <a:endParaRPr lang="sk-SK" sz="1600" b="0" i="0" u="none" strike="noStrike" dirty="0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>
                          <a:solidFill>
                            <a:srgbClr val="000820"/>
                          </a:solidFill>
                          <a:effectLst/>
                        </a:rPr>
                        <a:t>2,98%</a:t>
                      </a:r>
                      <a:endParaRPr lang="fi-FI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-10,61%</a:t>
                      </a:r>
                      <a:endParaRPr lang="mr-IN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5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4524167" y="858443"/>
            <a:ext cx="7635424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THIRD DECISION: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437426" y="2065481"/>
            <a:ext cx="272343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2292751" y="4168690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507405" y="6771199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r="31204"/>
          <a:stretch/>
        </p:blipFill>
        <p:spPr>
          <a:xfrm>
            <a:off x="2" y="0"/>
            <a:ext cx="11804991" cy="137159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371" y="3038603"/>
            <a:ext cx="9511249" cy="95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915" y="315088"/>
            <a:ext cx="7635425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THIRD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33" y="1567610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1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955630"/>
              </p:ext>
            </p:extLst>
          </p:nvPr>
        </p:nvGraphicFramePr>
        <p:xfrm>
          <a:off x="1549401" y="4394200"/>
          <a:ext cx="10439399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662718"/>
              </p:ext>
            </p:extLst>
          </p:nvPr>
        </p:nvGraphicFramePr>
        <p:xfrm>
          <a:off x="13030200" y="4394200"/>
          <a:ext cx="10315576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126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915" y="315088"/>
            <a:ext cx="7635425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THIRD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18" y="1689823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1445"/>
              </p:ext>
            </p:extLst>
          </p:nvPr>
        </p:nvGraphicFramePr>
        <p:xfrm>
          <a:off x="16511340" y="3048003"/>
          <a:ext cx="6105528" cy="8864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5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Sectors: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Allocation effect</a:t>
                      </a:r>
                      <a:endParaRPr lang="en-US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Selection effect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5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0,44%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-2,99%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5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-2,74%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Energy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-0,36%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-0,43%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25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0,39%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0,10%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-0,07%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Real Estate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038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-1,07%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7551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 TOT::</a:t>
                      </a:r>
                      <a:endParaRPr lang="sk-SK" sz="1600" b="0" i="0" u="none" strike="noStrike" dirty="0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0,57%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-7,75%</a:t>
                      </a:r>
                      <a:endParaRPr lang="mr-IN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480161"/>
              </p:ext>
            </p:extLst>
          </p:nvPr>
        </p:nvGraphicFramePr>
        <p:xfrm>
          <a:off x="2192255" y="4046555"/>
          <a:ext cx="12623800" cy="686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826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4813118" y="350443"/>
            <a:ext cx="70575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437426" y="1557481"/>
            <a:ext cx="272343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Choice criterions: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01010" y="10529754"/>
            <a:ext cx="273023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Diversification: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490463" y="11134552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Thanks to high number of securities included in our portfolio we can benefit of diversification. We decide that max. weight for each security is 7.00% and the minimum 0.05%.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647702" y="2733741"/>
            <a:ext cx="293221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Passive strategy: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537155" y="3338539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It has less cost in terms of time, it is a ‘free rider’ strategy and data has shown that portfolios made with this strategy have achieved better results in the last number of years.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863268" y="5312818"/>
            <a:ext cx="515557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Maximization of Sharpe Ratio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752721" y="5917616"/>
            <a:ext cx="9609441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Following the Markowitz’s criteria we are interested in maximize the slope of the CAL, which is the Sharpe Ratio. 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2292751" y="3660690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507405" y="6771199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189479" y="7938787"/>
            <a:ext cx="518763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Minimize Standard Deviation: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2078932" y="8543585"/>
            <a:ext cx="9609441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Another constrain is that portfolio’s SD must be equal or less than the one of the Benchmark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r="31204"/>
          <a:stretch/>
        </p:blipFill>
        <p:spPr>
          <a:xfrm>
            <a:off x="2" y="0"/>
            <a:ext cx="11804991" cy="13715999"/>
          </a:xfrm>
        </p:spPr>
      </p:pic>
      <p:sp>
        <p:nvSpPr>
          <p:cNvPr id="4" name="8-Point Star 3"/>
          <p:cNvSpPr/>
          <p:nvPr/>
        </p:nvSpPr>
        <p:spPr>
          <a:xfrm>
            <a:off x="12341466" y="2476554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8-Point Star 54"/>
          <p:cNvSpPr/>
          <p:nvPr/>
        </p:nvSpPr>
        <p:spPr>
          <a:xfrm>
            <a:off x="11590661" y="5055472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8-Point Star 55"/>
          <p:cNvSpPr/>
          <p:nvPr/>
        </p:nvSpPr>
        <p:spPr>
          <a:xfrm>
            <a:off x="10838566" y="7686930"/>
            <a:ext cx="1128431" cy="106837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7" name="8-Point Star 56"/>
          <p:cNvSpPr/>
          <p:nvPr/>
        </p:nvSpPr>
        <p:spPr>
          <a:xfrm>
            <a:off x="10250097" y="10226529"/>
            <a:ext cx="1128431" cy="1068372"/>
          </a:xfrm>
          <a:prstGeom prst="star8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839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9205" y="619810"/>
            <a:ext cx="8263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INDEX STATISTICS:</a:t>
            </a:r>
            <a:endParaRPr lang="en-US" sz="6600" dirty="0"/>
          </a:p>
        </p:txBody>
      </p:sp>
      <p:sp>
        <p:nvSpPr>
          <p:cNvPr id="3" name="Rectangle 2"/>
          <p:cNvSpPr/>
          <p:nvPr/>
        </p:nvSpPr>
        <p:spPr>
          <a:xfrm>
            <a:off x="8641837" y="1699051"/>
            <a:ext cx="6479018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Comparison with EURO STOXX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4521806"/>
            <a:ext cx="22113263" cy="64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29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64870" y="315088"/>
            <a:ext cx="70575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96305" y="1689823"/>
            <a:ext cx="35946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52723"/>
              </p:ext>
            </p:extLst>
          </p:nvPr>
        </p:nvGraphicFramePr>
        <p:xfrm>
          <a:off x="936619" y="3587778"/>
          <a:ext cx="10772780" cy="7703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3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Instrument 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Ticker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Sector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Anheuser-Busch InBev SA/NV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ABI BB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Koninklijke Ahold Delhaize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adidas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Air Liquide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AI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Airbus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AIR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Allianz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ALV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ASML Holding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ASML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BASF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BAS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Bayer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BAYN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Health Care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Banco Bilbao Vizcaya Argentaria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BBVA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Bayerische Motoren Werke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BMW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Danone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BN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BNP Paribas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BNP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CRH PLC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CRH ID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AXA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CS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Daimler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DAI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Deutsche Bank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DBK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Vinci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DG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Deutsche Post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DPW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Deutsche Telekom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DTE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05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Essilor International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EI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Enel SpA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ENEL IM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Eni SpA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ENI IM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Energy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E.ON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EOAN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 dirty="0">
                          <a:effectLst/>
                        </a:rPr>
                        <a:t>7,00%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17716"/>
              </p:ext>
            </p:extLst>
          </p:nvPr>
        </p:nvGraphicFramePr>
        <p:xfrm>
          <a:off x="12693624" y="3594157"/>
          <a:ext cx="10617200" cy="7703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Instrument 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Ticker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Sector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TOTAL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FP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Energy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Fresenius SE &amp; Co KGaA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FRE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Societe Generale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GLE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Iberdrola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IBE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ING Groep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INGA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Intesa Sanpaolo SpA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ISP IM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 de Diseno Textil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ITX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7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LVMH Moet Hennessy Louis Vuitton 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MC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Munich 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MUV2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5,97%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Nokia OYJ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NOKIA FH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0,70%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L'Oreal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Orange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ORA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Koninklijke Philips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PHIA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Safran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SAF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Sanofi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SAN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Banco Santander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SAN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SAP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SAP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Cie de Saint-Gobain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SGO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Siemens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SIE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Schneider Electric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SU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Telefonica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TEF SQ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Unibail-Rodamco 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UL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Real Estate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Unilever 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UNA NA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0,50%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Vivendi 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VIV FP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>
                          <a:effectLst/>
                        </a:rPr>
                        <a:t>7,00%</a:t>
                      </a:r>
                      <a:endParaRPr lang="mr-IN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3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Volkswagen 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VOW3 GY Equity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600" u="none" strike="noStrike" dirty="0">
                          <a:effectLst/>
                        </a:rPr>
                        <a:t>4,83%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73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64870" y="315088"/>
            <a:ext cx="70575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8220" y="1567610"/>
            <a:ext cx="369081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composition 2: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2" name="Chart 1"/>
          <p:cNvGraphicFramePr/>
          <p:nvPr/>
        </p:nvGraphicFramePr>
        <p:xfrm>
          <a:off x="0" y="2942345"/>
          <a:ext cx="15087600" cy="943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57074746"/>
              </p:ext>
            </p:extLst>
          </p:nvPr>
        </p:nvGraphicFramePr>
        <p:xfrm>
          <a:off x="571404" y="2647784"/>
          <a:ext cx="13396232" cy="10024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16175"/>
              </p:ext>
            </p:extLst>
          </p:nvPr>
        </p:nvGraphicFramePr>
        <p:xfrm>
          <a:off x="14539039" y="4129669"/>
          <a:ext cx="5689599" cy="706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9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Consumer Discretionary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27%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Consumer Staples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9%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Energy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Financials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17%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Health Care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Industrials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24%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9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Information Technology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8%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Materials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Real Estate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1%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Telecommunication Services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>
                          <a:effectLst/>
                        </a:rPr>
                        <a:t>2%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3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Utilities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9%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338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073" y="315088"/>
            <a:ext cx="726910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42050" y="1567610"/>
            <a:ext cx="290316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Statistics: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8070" y="2090830"/>
                <a:ext cx="34828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=12.983%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0" y="2090830"/>
                <a:ext cx="3482877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97294" y="2851282"/>
                <a:ext cx="27652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=13.470%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294" y="2851282"/>
                <a:ext cx="2765244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88070" y="3611734"/>
                <a:ext cx="23601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𝑆𝑟</m:t>
                    </m:r>
                    <m:r>
                      <a:rPr lang="it-IT" b="0" i="1" smtClean="0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dirty="0"/>
                  <a:t>9638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0" y="3611734"/>
                <a:ext cx="2360133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5275" r="-10594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25313548"/>
              </p:ext>
            </p:extLst>
          </p:nvPr>
        </p:nvGraphicFramePr>
        <p:xfrm>
          <a:off x="16095026" y="2711580"/>
          <a:ext cx="5842000" cy="1070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080359765"/>
              </p:ext>
            </p:extLst>
          </p:nvPr>
        </p:nvGraphicFramePr>
        <p:xfrm>
          <a:off x="2197294" y="4094237"/>
          <a:ext cx="13888508" cy="8931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9571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64871" y="315088"/>
            <a:ext cx="70575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33" y="1567610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1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086797"/>
              </p:ext>
            </p:extLst>
          </p:nvPr>
        </p:nvGraphicFramePr>
        <p:xfrm>
          <a:off x="12573000" y="4666115"/>
          <a:ext cx="10610825" cy="573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065500"/>
              </p:ext>
            </p:extLst>
          </p:nvPr>
        </p:nvGraphicFramePr>
        <p:xfrm>
          <a:off x="1575858" y="4666115"/>
          <a:ext cx="10158942" cy="5952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533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64871" y="315088"/>
            <a:ext cx="70575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LAST DECISION: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18" y="1689823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33417"/>
              </p:ext>
            </p:extLst>
          </p:nvPr>
        </p:nvGraphicFramePr>
        <p:xfrm>
          <a:off x="16450980" y="3432190"/>
          <a:ext cx="6242076" cy="82803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2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Sectors: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Allocation Effect</a:t>
                      </a:r>
                      <a:endParaRPr lang="en-US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Selection Effect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Discretionary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0,98%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-5,55%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Consumer Staples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0,95%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1,21%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Energy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Financials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-0,16%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0,95%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Health Care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-0,09%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Industrials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-0,04%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4,35%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Information Technology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0,01%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-0,53%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Materials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0,23%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0,18%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Real Estate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0,01%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0,00%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Telecommunication Services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0,03%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0820"/>
                          </a:solidFill>
                          <a:effectLst/>
                        </a:rPr>
                        <a:t>Utilities</a:t>
                      </a:r>
                      <a:endParaRPr lang="en-U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-0,06%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>
                          <a:solidFill>
                            <a:srgbClr val="000820"/>
                          </a:solidFill>
                          <a:effectLst/>
                        </a:rPr>
                        <a:t>-0,22%</a:t>
                      </a:r>
                      <a:endParaRPr lang="mr-IN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91457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 TOT.:</a:t>
                      </a:r>
                      <a:endParaRPr lang="sk-SK" sz="1600" b="0" i="0" u="none" strike="noStrike" dirty="0">
                        <a:solidFill>
                          <a:srgbClr val="00082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solidFill>
                            <a:srgbClr val="000820"/>
                          </a:solidFill>
                          <a:effectLst/>
                        </a:rPr>
                        <a:t>2,04%</a:t>
                      </a:r>
                      <a:endParaRPr lang="is-IS" sz="16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0,39%</a:t>
                      </a:r>
                      <a:endParaRPr lang="mr-IN" sz="16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613536"/>
              </p:ext>
            </p:extLst>
          </p:nvPr>
        </p:nvGraphicFramePr>
        <p:xfrm>
          <a:off x="2265280" y="4070377"/>
          <a:ext cx="12404751" cy="7004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1876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9420" y="315088"/>
            <a:ext cx="14148425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WHOLE PERIOD PERFORMANCE: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18" y="1689823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1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37286"/>
              </p:ext>
            </p:extLst>
          </p:nvPr>
        </p:nvGraphicFramePr>
        <p:xfrm>
          <a:off x="1844966" y="4216400"/>
          <a:ext cx="10007600" cy="561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31187"/>
              </p:ext>
            </p:extLst>
          </p:nvPr>
        </p:nvGraphicFramePr>
        <p:xfrm>
          <a:off x="13208000" y="4216400"/>
          <a:ext cx="10715625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7008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9419" y="315088"/>
            <a:ext cx="14148425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WHOLE PERIOD PERFORMANCE: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218" y="1689823"/>
            <a:ext cx="3952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Performance Attribution 2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991153"/>
              </p:ext>
            </p:extLst>
          </p:nvPr>
        </p:nvGraphicFramePr>
        <p:xfrm>
          <a:off x="2108200" y="4063998"/>
          <a:ext cx="12122150" cy="647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72682"/>
              </p:ext>
            </p:extLst>
          </p:nvPr>
        </p:nvGraphicFramePr>
        <p:xfrm>
          <a:off x="16722723" y="3680459"/>
          <a:ext cx="5502276" cy="7240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4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rgbClr val="000820"/>
                          </a:solidFill>
                          <a:effectLst/>
                        </a:rPr>
                        <a:t>Attribution Effects</a:t>
                      </a:r>
                      <a:endParaRPr lang="en-US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rgbClr val="000820"/>
                          </a:solidFill>
                          <a:effectLst/>
                        </a:rPr>
                        <a:t>Allocation effect</a:t>
                      </a:r>
                      <a:endParaRPr lang="en-US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rgbClr val="000820"/>
                          </a:solidFill>
                          <a:effectLst/>
                        </a:rPr>
                        <a:t>Selection Effect</a:t>
                      </a:r>
                      <a:endParaRPr lang="en-US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3,29%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-8,93%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5,69%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8,44%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-0,87%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0,04%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5,12%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2,11%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-0,28%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0,55%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0,68%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8,53%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0,63%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-0,60%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0,45%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0,64%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0,54%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0,16%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-0,30%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0,01%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1,05%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-0,75%</a:t>
                      </a:r>
                      <a:endParaRPr lang="mr-IN" sz="1800" b="1" i="1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18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18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9448"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solidFill>
                            <a:srgbClr val="000820"/>
                          </a:solidFill>
                          <a:effectLst/>
                        </a:rPr>
                        <a:t>15,98%</a:t>
                      </a:r>
                      <a:endParaRPr lang="mr-IN" sz="18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10,19%</a:t>
                      </a:r>
                      <a:endParaRPr lang="mr-IN" sz="18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60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9" r="30239"/>
          <a:stretch>
            <a:fillRect/>
          </a:stretch>
        </p:blipFill>
        <p:spPr>
          <a:xfrm>
            <a:off x="12055884" y="6450748"/>
            <a:ext cx="5963377" cy="6706612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0" r="25160"/>
          <a:stretch>
            <a:fillRect/>
          </a:stretch>
        </p:blipFill>
        <p:spPr>
          <a:xfrm>
            <a:off x="17792066" y="2040559"/>
            <a:ext cx="5963377" cy="6706612"/>
          </a:xfrm>
        </p:spPr>
      </p:pic>
      <p:sp>
        <p:nvSpPr>
          <p:cNvPr id="5" name="TextBox 4"/>
          <p:cNvSpPr txBox="1"/>
          <p:nvPr/>
        </p:nvSpPr>
        <p:spPr>
          <a:xfrm>
            <a:off x="4845925" y="526494"/>
            <a:ext cx="13289215" cy="1234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PERFORMANCE MEASUREMENTS: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3137" y="1727360"/>
            <a:ext cx="106933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Steps: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6990" y="4411595"/>
            <a:ext cx="303640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Returns analysis: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446443" y="5016393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can compare the return of each portfolio and of the benchmark, in order to have a primary idea to understand which portfolio would be the best.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6990" y="7362189"/>
            <a:ext cx="419537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Performance indicators: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446443" y="7966987"/>
            <a:ext cx="9609441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can use some of the many performance indicators, which have been developed during the years. For instance, Sharpe Ratio, Information ratio and so on.</a:t>
            </a:r>
          </a:p>
        </p:txBody>
      </p:sp>
    </p:spTree>
    <p:extLst>
      <p:ext uri="{BB962C8B-B14F-4D97-AF65-F5344CB8AC3E}">
        <p14:creationId xmlns:p14="http://schemas.microsoft.com/office/powerpoint/2010/main" val="3304922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5618" y="315088"/>
            <a:ext cx="8876020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RETURNS ANALYSIS: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6011" y="1567610"/>
            <a:ext cx="255525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Plotting returns: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923387"/>
              </p:ext>
            </p:extLst>
          </p:nvPr>
        </p:nvGraphicFramePr>
        <p:xfrm>
          <a:off x="1829046" y="2642332"/>
          <a:ext cx="20853153" cy="9829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176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5618" y="315088"/>
            <a:ext cx="8876020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RETURNS ANALYSIS: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19300" y="1567610"/>
            <a:ext cx="314868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Portfolio simulation: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80447"/>
              </p:ext>
            </p:extLst>
          </p:nvPr>
        </p:nvGraphicFramePr>
        <p:xfrm>
          <a:off x="2514600" y="2820132"/>
          <a:ext cx="19659599" cy="1037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819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031" y="178653"/>
            <a:ext cx="13222065" cy="1429911"/>
          </a:xfrm>
        </p:spPr>
        <p:txBody>
          <a:bodyPr>
            <a:normAutofit fontScale="90000"/>
          </a:bodyPr>
          <a:lstStyle/>
          <a:p>
            <a:pPr algn="ctr">
              <a:lnSpc>
                <a:spcPts val="10000"/>
              </a:lnSpc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BENCHMARK COMPOSTION: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07822774"/>
              </p:ext>
            </p:extLst>
          </p:nvPr>
        </p:nvGraphicFramePr>
        <p:xfrm>
          <a:off x="1938115" y="1494264"/>
          <a:ext cx="20763571" cy="12221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789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3275" y="315088"/>
            <a:ext cx="12680715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PERFORMANCE INDICATORS: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6011" y="1567610"/>
            <a:ext cx="255525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/>
              <a:t>Plotting returns: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84950"/>
              </p:ext>
            </p:extLst>
          </p:nvPr>
        </p:nvGraphicFramePr>
        <p:xfrm>
          <a:off x="4267200" y="3343352"/>
          <a:ext cx="16205200" cy="871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8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3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11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1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Portfolio A</a:t>
                      </a:r>
                      <a:endParaRPr lang="en-US" sz="2400" b="1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Portfolio B</a:t>
                      </a:r>
                      <a:endParaRPr lang="en-US" sz="2400" b="1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Portfolio C</a:t>
                      </a:r>
                      <a:endParaRPr lang="en-US" sz="2400" b="1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Benchmark M</a:t>
                      </a:r>
                      <a:endParaRPr lang="en-US" sz="2400" b="1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Average Return (Arithmetic)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1,489%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FC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5,443%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12,983%</a:t>
                      </a:r>
                      <a:endParaRPr lang="fi-FI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-3,42%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Average Return (Geometric)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0,679%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FC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4,719%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12,817%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-4,241%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Standard Deviation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12,824%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12,973%</a:t>
                      </a:r>
                      <a:endParaRPr lang="fi-FI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13,601%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13,598%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Lower Partial Standard Deviation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9,18%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9,38%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8,97%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10,82%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Sharpe Ratio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0,12 </a:t>
                      </a:r>
                      <a:endParaRPr lang="is-IS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FC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0,42 </a:t>
                      </a:r>
                      <a:endParaRPr lang="is-IS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0,95 </a:t>
                      </a:r>
                      <a:endParaRPr lang="fi-FI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-0,25 </a:t>
                      </a:r>
                      <a:endParaRPr lang="mr-IN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solidFill>
                      <a:srgbClr val="F525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M²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5,00%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9,12%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16,40%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Alpha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0,00085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0,00164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0,00313 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Beta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0,86188 </a:t>
                      </a:r>
                      <a:endParaRPr lang="fi-FI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0,89952 </a:t>
                      </a:r>
                      <a:endParaRPr lang="cs-CZ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0,96622 </a:t>
                      </a:r>
                      <a:endParaRPr lang="fi-FI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Treynor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0,02 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0,06 </a:t>
                      </a:r>
                      <a:endParaRPr lang="is-I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0,13 </a:t>
                      </a:r>
                      <a:endParaRPr lang="is-I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Tracking Error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5,26%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4,36%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3,55%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Information Ratio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0,0162 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0,0375 </a:t>
                      </a:r>
                      <a:endParaRPr lang="en-U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>
                          <a:solidFill>
                            <a:srgbClr val="000820"/>
                          </a:solidFill>
                          <a:effectLst/>
                        </a:rPr>
                        <a:t>0,0882 </a:t>
                      </a:r>
                      <a:endParaRPr lang="is-IS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76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R-SQR</a:t>
                      </a:r>
                      <a:endParaRPr lang="en-US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83,525%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400" u="none" strike="noStrike">
                          <a:solidFill>
                            <a:srgbClr val="000820"/>
                          </a:solidFill>
                          <a:effectLst/>
                        </a:rPr>
                        <a:t>88,902%</a:t>
                      </a:r>
                      <a:endParaRPr lang="fi-FI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2400" u="none" strike="noStrike">
                          <a:solidFill>
                            <a:srgbClr val="000820"/>
                          </a:solidFill>
                          <a:effectLst/>
                        </a:rPr>
                        <a:t>93,311%</a:t>
                      </a:r>
                      <a:endParaRPr lang="mr-IN" sz="2400" b="0" i="0" u="none" strike="noStrike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u="none" strike="noStrike" dirty="0">
                          <a:solidFill>
                            <a:srgbClr val="000820"/>
                          </a:solidFill>
                          <a:effectLst/>
                        </a:rPr>
                        <a:t> </a:t>
                      </a:r>
                      <a:endParaRPr lang="sk-SK" sz="2400" b="0" i="0" u="none" strike="noStrike" dirty="0">
                        <a:solidFill>
                          <a:srgbClr val="00082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581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4797" y="684233"/>
            <a:ext cx="19849281" cy="1374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THE PAST CANNOT REPRESENT THE FUTURE: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97" y="2744768"/>
            <a:ext cx="6159500" cy="584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84" y="2744768"/>
            <a:ext cx="6159500" cy="584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4" y="8993168"/>
            <a:ext cx="705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571" y="2744768"/>
            <a:ext cx="61595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009608" y="390199"/>
            <a:ext cx="12601398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BENCHMARK 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INFORMATION: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19477" y="1560840"/>
            <a:ext cx="418165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Average sector composition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97162" y="6626799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649717" y="9764769"/>
            <a:ext cx="192257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ubtitle 2"/>
              <p:cNvSpPr txBox="1">
                <a:spLocks/>
              </p:cNvSpPr>
              <p:nvPr/>
            </p:nvSpPr>
            <p:spPr>
              <a:xfrm>
                <a:off x="17192876" y="10313529"/>
                <a:ext cx="4836260" cy="134889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=0.114%</m:t>
                      </m:r>
                    </m:oMath>
                  </m:oMathPara>
                </a14:m>
                <a:endParaRPr lang="it-IT" sz="2700" b="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>
                  <a:lnSpc>
                    <a:spcPts val="4300"/>
                  </a:lnSpc>
                </a:pPr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3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876" y="10313529"/>
                <a:ext cx="4836260" cy="13488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1680465" y="8054363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ubtitle 2"/>
              <p:cNvSpPr txBox="1">
                <a:spLocks/>
              </p:cNvSpPr>
              <p:nvPr/>
            </p:nvSpPr>
            <p:spPr>
              <a:xfrm>
                <a:off x="2573343" y="10320792"/>
                <a:ext cx="4836260" cy="134889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=0.422%</m:t>
                      </m:r>
                    </m:oMath>
                  </m:oMathPara>
                </a14:m>
                <a:endParaRPr lang="it-IT" sz="2700" b="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>
                  <a:lnSpc>
                    <a:spcPts val="4300"/>
                  </a:lnSpc>
                </a:pPr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39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43" y="10320792"/>
                <a:ext cx="4836260" cy="1348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0364980" y="9890540"/>
            <a:ext cx="43320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CONSUMER STAPLES: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2"/>
              <p:cNvSpPr txBox="1">
                <a:spLocks/>
              </p:cNvSpPr>
              <p:nvPr/>
            </p:nvSpPr>
            <p:spPr>
              <a:xfrm>
                <a:off x="10241537" y="10318767"/>
                <a:ext cx="4836260" cy="77104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=−0.007%</m:t>
                      </m:r>
                    </m:oMath>
                  </m:oMathPara>
                </a14:m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4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37" y="10318767"/>
                <a:ext cx="4836260" cy="7710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2504531" y="9890540"/>
            <a:ext cx="58685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CONSUMER DISCRETIONARY: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16302" y="8054363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6366" y="10935361"/>
                <a:ext cx="2966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=2.922%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66" y="10935361"/>
                <a:ext cx="296622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3273" y="11415773"/>
                <a:ext cx="2832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=0.1444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73" y="11415773"/>
                <a:ext cx="2832410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91465" y="10884699"/>
                <a:ext cx="280022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=2.730%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465" y="10884699"/>
                <a:ext cx="2800224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54772" y="11323441"/>
                <a:ext cx="23105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=−0.0024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772" y="11323441"/>
                <a:ext cx="2310504" cy="5078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786732421"/>
              </p:ext>
            </p:extLst>
          </p:nvPr>
        </p:nvGraphicFramePr>
        <p:xfrm>
          <a:off x="16235736" y="3687184"/>
          <a:ext cx="6808377" cy="6415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34365" y="10977032"/>
                <a:ext cx="188718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=1.211%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65" y="10977032"/>
                <a:ext cx="1887183" cy="4154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04741" y="11415774"/>
                <a:ext cx="1916807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=0.0940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4741" y="11415774"/>
                <a:ext cx="1916807" cy="4154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597641920"/>
              </p:ext>
            </p:extLst>
          </p:nvPr>
        </p:nvGraphicFramePr>
        <p:xfrm>
          <a:off x="9730251" y="3716585"/>
          <a:ext cx="5910268" cy="642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1736511"/>
              </p:ext>
            </p:extLst>
          </p:nvPr>
        </p:nvGraphicFramePr>
        <p:xfrm>
          <a:off x="2033027" y="3716585"/>
          <a:ext cx="7102008" cy="638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6000" y="270182"/>
            <a:ext cx="13495875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BENCHMARK’S INFORMATION: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3107" y="1526194"/>
            <a:ext cx="418165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Average sector 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64069" y="6894428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90575" y="10156548"/>
            <a:ext cx="29370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INDUSTRIALS: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17540956" y="10478769"/>
                <a:ext cx="4836260" cy="134889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=0.552%</m:t>
                      </m:r>
                    </m:oMath>
                  </m:oMathPara>
                </a14:m>
                <a:endParaRPr lang="it-IT" sz="2700" b="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>
                  <a:lnSpc>
                    <a:spcPts val="4300"/>
                  </a:lnSpc>
                </a:pPr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6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0956" y="10478769"/>
                <a:ext cx="4836260" cy="13488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747372" y="832199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8417" y="10212887"/>
            <a:ext cx="310880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HEALTH CARE: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/>
              <p:cNvSpPr txBox="1">
                <a:spLocks/>
              </p:cNvSpPr>
              <p:nvPr/>
            </p:nvSpPr>
            <p:spPr>
              <a:xfrm>
                <a:off x="10286567" y="10528485"/>
                <a:ext cx="4836260" cy="77104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=−0.038%</m:t>
                      </m:r>
                    </m:oMath>
                  </m:oMathPara>
                </a14:m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9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567" y="10528485"/>
                <a:ext cx="4836260" cy="771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922497" y="10212887"/>
            <a:ext cx="248978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FINANCIAL: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3209" y="832199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00457" y="11164492"/>
                <a:ext cx="2966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=4.973%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57" y="11164492"/>
                <a:ext cx="296622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67364" y="11603418"/>
                <a:ext cx="2832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=0.0769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364" y="11603418"/>
                <a:ext cx="2832410" cy="5078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860607" y="11069981"/>
                <a:ext cx="280022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=1.866%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607" y="11069981"/>
                <a:ext cx="2800224" cy="5078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217850" y="11495069"/>
                <a:ext cx="23105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700" b="0" i="1" smtClean="0">
                        <a:latin typeface="Cambria Math" charset="0"/>
                      </a:rPr>
                      <m:t>𝑆𝑟</m:t>
                    </m:r>
                    <m:r>
                      <a:rPr lang="it-IT" sz="2700" b="0" i="1" smtClean="0">
                        <a:latin typeface="Cambria Math" charset="0"/>
                      </a:rPr>
                      <m:t>=−0.020</m:t>
                    </m:r>
                  </m:oMath>
                </a14:m>
                <a:r>
                  <a:rPr lang="en-US" sz="2700" dirty="0"/>
                  <a:t>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0" y="11495069"/>
                <a:ext cx="2310504" cy="507831"/>
              </a:xfrm>
              <a:prstGeom prst="rect">
                <a:avLst/>
              </a:prstGeom>
              <a:blipFill rotWithShape="0">
                <a:blip r:embed="rId7"/>
                <a:stretch>
                  <a:fillRect t="-10843" r="-1847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748428" y="11017505"/>
                <a:ext cx="188718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=2.378%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428" y="11017505"/>
                <a:ext cx="1887183" cy="4154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18804" y="11418318"/>
                <a:ext cx="1916807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=0.2322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804" y="11418318"/>
                <a:ext cx="1916807" cy="4154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792644" y="10649449"/>
                <a:ext cx="2618089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i="1"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i="1"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</m:t>
                      </m:r>
                      <m:r>
                        <a:rPr lang="it-IT" sz="2700" b="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346</m:t>
                      </m:r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%</m:t>
                      </m:r>
                    </m:oMath>
                  </m:oMathPara>
                </a14:m>
                <a:endParaRPr lang="it-IT" sz="27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644" y="10649449"/>
                <a:ext cx="2618089" cy="64376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114239655"/>
              </p:ext>
            </p:extLst>
          </p:nvPr>
        </p:nvGraphicFramePr>
        <p:xfrm>
          <a:off x="9402290" y="3925003"/>
          <a:ext cx="6621055" cy="6528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68479745"/>
              </p:ext>
            </p:extLst>
          </p:nvPr>
        </p:nvGraphicFramePr>
        <p:xfrm>
          <a:off x="16805010" y="3856229"/>
          <a:ext cx="6308153" cy="652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554985168"/>
              </p:ext>
            </p:extLst>
          </p:nvPr>
        </p:nvGraphicFramePr>
        <p:xfrm>
          <a:off x="2367133" y="3655621"/>
          <a:ext cx="6036437" cy="705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8743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5210" y="227975"/>
            <a:ext cx="13495875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BENCHMARK’S INFORMATION: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2317" y="1480497"/>
            <a:ext cx="418165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Average sector 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7162" y="6626799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04463" y="10066730"/>
            <a:ext cx="291503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REAL ESTATE: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17643848" y="10487481"/>
                <a:ext cx="4836260" cy="714365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 xmlns:m="http://schemas.openxmlformats.org/officeDocument/2006/math">
                    <m:r>
                      <a:rPr lang="it-IT" sz="2700" b="0" i="1" smtClean="0">
                        <a:solidFill>
                          <a:schemeClr val="tx1"/>
                        </a:solidFill>
                        <a:latin typeface="Cambria Math" charset="0"/>
                        <a:ea typeface="Montserrat Light" charset="0"/>
                        <a:cs typeface="Montserrat Light" charset="0"/>
                      </a:rPr>
                      <m:t>𝐸</m:t>
                    </m:r>
                    <m:d>
                      <m:dPr>
                        <m:ctrlPr>
                          <a:rPr lang="it-IT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ontserrat Light" charset="0"/>
                            <a:cs typeface="Montserrat Light" charset="0"/>
                          </a:rPr>
                        </m:ctrlPr>
                      </m:dPr>
                      <m:e>
                        <m:r>
                          <a:rPr lang="it-IT" sz="27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ontserrat Light" charset="0"/>
                            <a:cs typeface="Montserrat Light" charset="0"/>
                          </a:rPr>
                          <m:t>𝑅</m:t>
                        </m:r>
                      </m:e>
                    </m:d>
                    <m:r>
                      <a:rPr lang="it-IT" sz="2700" b="0" i="1" smtClean="0">
                        <a:solidFill>
                          <a:schemeClr val="tx1"/>
                        </a:solidFill>
                        <a:latin typeface="Cambria Math" charset="0"/>
                        <a:ea typeface="Montserrat Light" charset="0"/>
                        <a:cs typeface="Montserrat Light" charset="0"/>
                      </a:rPr>
                      <m:t>=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  <a:latin typeface="Montserrat Light" charset="0"/>
                    <a:ea typeface="Montserrat Light" charset="0"/>
                    <a:cs typeface="Montserrat Light" charset="0"/>
                  </a:rPr>
                  <a:t>-0.001%</a:t>
                </a:r>
              </a:p>
            </p:txBody>
          </p:sp>
        </mc:Choice>
        <mc:Fallback xmlns="">
          <p:sp>
            <p:nvSpPr>
              <p:cNvPr id="6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3848" y="10487481"/>
                <a:ext cx="4836260" cy="714365"/>
              </a:xfrm>
              <a:prstGeom prst="rect">
                <a:avLst/>
              </a:prstGeom>
              <a:blipFill rotWithShape="0"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680465" y="8054363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139" y="10066730"/>
            <a:ext cx="3546826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MATERIALS: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/>
              <p:cNvSpPr txBox="1">
                <a:spLocks/>
              </p:cNvSpPr>
              <p:nvPr/>
            </p:nvSpPr>
            <p:spPr>
              <a:xfrm>
                <a:off x="10461422" y="10557448"/>
                <a:ext cx="4836260" cy="77104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=−0.107%</m:t>
                      </m:r>
                    </m:oMath>
                  </m:oMathPara>
                </a14:m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9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22" y="10557448"/>
                <a:ext cx="4836260" cy="771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356992" y="10072078"/>
            <a:ext cx="600209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INFORMATION TECHNOLOGY: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16302" y="8054363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33893" y="10984463"/>
                <a:ext cx="2966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=1.236%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93" y="10984463"/>
                <a:ext cx="296622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22800" y="11398101"/>
                <a:ext cx="2832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=0.3019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00" y="11398101"/>
                <a:ext cx="2832410" cy="5078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122089" y="11094686"/>
                <a:ext cx="280022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=0.955%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089" y="11094686"/>
                <a:ext cx="2800224" cy="5078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493811" y="11507683"/>
                <a:ext cx="23105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=0.1115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811" y="11507683"/>
                <a:ext cx="2310504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855168" y="11038324"/>
                <a:ext cx="188718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=0.168%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5168" y="11038324"/>
                <a:ext cx="1887183" cy="4154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855168" y="11444267"/>
                <a:ext cx="2174891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=−0.0048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5168" y="11444267"/>
                <a:ext cx="2174891" cy="4154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09558" y="10522781"/>
                <a:ext cx="2618089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i="1"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i="1"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</m:t>
                      </m:r>
                      <m:r>
                        <a:rPr lang="it-IT" sz="2700" b="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373</m:t>
                      </m:r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%</m:t>
                      </m:r>
                    </m:oMath>
                  </m:oMathPara>
                </a14:m>
                <a:endParaRPr lang="it-IT" sz="27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558" y="10522781"/>
                <a:ext cx="2618089" cy="64376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460311682"/>
              </p:ext>
            </p:extLst>
          </p:nvPr>
        </p:nvGraphicFramePr>
        <p:xfrm>
          <a:off x="925829" y="3244172"/>
          <a:ext cx="9136667" cy="6892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103987566"/>
              </p:ext>
            </p:extLst>
          </p:nvPr>
        </p:nvGraphicFramePr>
        <p:xfrm>
          <a:off x="8082953" y="3202945"/>
          <a:ext cx="9518420" cy="6933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941451212"/>
              </p:ext>
            </p:extLst>
          </p:nvPr>
        </p:nvGraphicFramePr>
        <p:xfrm>
          <a:off x="16341037" y="3157905"/>
          <a:ext cx="7441883" cy="693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768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6413" y="203778"/>
            <a:ext cx="13495875" cy="1252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BENCHMARK’S INFORMATION: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93520" y="1417060"/>
            <a:ext cx="418165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Average sector 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7162" y="6626799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0465" y="8054363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48230" y="10638318"/>
            <a:ext cx="310880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HEALTH CARE: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/>
              <p:cNvSpPr txBox="1">
                <a:spLocks/>
              </p:cNvSpPr>
              <p:nvPr/>
            </p:nvSpPr>
            <p:spPr>
              <a:xfrm>
                <a:off x="15284500" y="11182574"/>
                <a:ext cx="4836260" cy="771047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=0.204%</m:t>
                      </m:r>
                    </m:oMath>
                  </m:oMathPara>
                </a14:m>
                <a:endPara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9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4500" y="11182574"/>
                <a:ext cx="4836260" cy="7710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518812" y="10638318"/>
            <a:ext cx="64954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TELECOMUNICATION SERVICES: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25868" y="11716528"/>
                <a:ext cx="2966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=1.238%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68" y="11716528"/>
                <a:ext cx="296622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25868" y="12160277"/>
                <a:ext cx="2832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=0.1172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68" y="12160277"/>
                <a:ext cx="2832410" cy="5078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47251" y="11716528"/>
                <a:ext cx="280022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it-IT" sz="27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=0.986%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251" y="11716528"/>
                <a:ext cx="2800224" cy="5078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220357" y="12160276"/>
                <a:ext cx="23105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b="0" i="1" smtClean="0">
                          <a:latin typeface="Cambria Math" charset="0"/>
                        </a:rPr>
                        <m:t>𝑆𝑟</m:t>
                      </m:r>
                      <m:r>
                        <a:rPr lang="it-IT" sz="2700" b="0" i="1" smtClean="0">
                          <a:latin typeface="Cambria Math" charset="0"/>
                        </a:rPr>
                        <m:t>=0.2074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357" y="12160276"/>
                <a:ext cx="2310504" cy="5078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074004" y="11246215"/>
                <a:ext cx="2618089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70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𝐸</m:t>
                      </m:r>
                      <m:d>
                        <m:dPr>
                          <m:ctrlPr>
                            <a:rPr lang="it-IT" sz="2700" i="1">
                              <a:latin typeface="Cambria Math" panose="02040503050406030204" pitchFamily="18" charset="0"/>
                              <a:ea typeface="Montserrat Light" charset="0"/>
                              <a:cs typeface="Montserrat Light" charset="0"/>
                            </a:rPr>
                          </m:ctrlPr>
                        </m:dPr>
                        <m:e>
                          <m:r>
                            <a:rPr lang="it-IT" sz="2700" i="1">
                              <a:latin typeface="Cambria Math" charset="0"/>
                              <a:ea typeface="Montserrat Light" charset="0"/>
                              <a:cs typeface="Montserrat Light" charset="0"/>
                            </a:rPr>
                            <m:t>𝑅</m:t>
                          </m:r>
                        </m:e>
                      </m:d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=0.</m:t>
                      </m:r>
                      <m:r>
                        <a:rPr lang="it-IT" sz="2700" b="0" i="1" smtClean="0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145</m:t>
                      </m:r>
                      <m:r>
                        <a:rPr lang="it-IT" sz="2700" i="1">
                          <a:latin typeface="Cambria Math" charset="0"/>
                          <a:ea typeface="Montserrat Light" charset="0"/>
                          <a:cs typeface="Montserrat Light" charset="0"/>
                        </a:rPr>
                        <m:t>%</m:t>
                      </m:r>
                    </m:oMath>
                  </m:oMathPara>
                </a14:m>
                <a:endParaRPr lang="it-IT" sz="27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04" y="11246215"/>
                <a:ext cx="2618089" cy="6437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965008501"/>
              </p:ext>
            </p:extLst>
          </p:nvPr>
        </p:nvGraphicFramePr>
        <p:xfrm>
          <a:off x="2765570" y="3108529"/>
          <a:ext cx="12001917" cy="7685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894352741"/>
              </p:ext>
            </p:extLst>
          </p:nvPr>
        </p:nvGraphicFramePr>
        <p:xfrm>
          <a:off x="12884351" y="3098172"/>
          <a:ext cx="9636561" cy="7706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8819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0896" y="512957"/>
            <a:ext cx="13916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SECTORS EXPECTED RETURNS:</a:t>
            </a:r>
            <a:endParaRPr lang="en-US" sz="66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81296762"/>
              </p:ext>
            </p:extLst>
          </p:nvPr>
        </p:nvGraphicFramePr>
        <p:xfrm>
          <a:off x="5116890" y="1620953"/>
          <a:ext cx="16251767" cy="10834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53209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43040</TotalTime>
  <Words>2986</Words>
  <Application>Microsoft Office PowerPoint</Application>
  <PresentationFormat>Personalizado</PresentationFormat>
  <Paragraphs>1316</Paragraphs>
  <Slides>41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2" baseType="lpstr">
      <vt:lpstr>Default Theme</vt:lpstr>
      <vt:lpstr>Portfolio Theory Project</vt:lpstr>
      <vt:lpstr>Presentación de PowerPoint</vt:lpstr>
      <vt:lpstr>Presentación de PowerPoint</vt:lpstr>
      <vt:lpstr>BENCHMARK COMPOSTION: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/>
  <cp:keywords/>
  <dc:description/>
  <cp:lastModifiedBy>Dario Russo</cp:lastModifiedBy>
  <cp:revision>6440</cp:revision>
  <dcterms:created xsi:type="dcterms:W3CDTF">2014-11-12T21:47:38Z</dcterms:created>
  <dcterms:modified xsi:type="dcterms:W3CDTF">2018-05-14T20:28:20Z</dcterms:modified>
  <cp:category/>
</cp:coreProperties>
</file>